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81" r:id="rId2"/>
    <p:sldId id="377" r:id="rId3"/>
    <p:sldId id="382" r:id="rId4"/>
    <p:sldId id="373" r:id="rId5"/>
    <p:sldId id="375" r:id="rId6"/>
    <p:sldId id="378" r:id="rId7"/>
    <p:sldId id="386" r:id="rId8"/>
    <p:sldId id="379" r:id="rId9"/>
    <p:sldId id="356" r:id="rId10"/>
    <p:sldId id="360" r:id="rId11"/>
    <p:sldId id="371" r:id="rId12"/>
    <p:sldId id="361" r:id="rId13"/>
    <p:sldId id="362" r:id="rId14"/>
    <p:sldId id="364" r:id="rId15"/>
    <p:sldId id="365" r:id="rId16"/>
    <p:sldId id="366" r:id="rId17"/>
    <p:sldId id="387" r:id="rId18"/>
    <p:sldId id="368" r:id="rId19"/>
    <p:sldId id="36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C813"/>
    <a:srgbClr val="0000CC"/>
    <a:srgbClr val="0033CC"/>
    <a:srgbClr val="3366CC"/>
    <a:srgbClr val="FFFF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22" autoAdjust="0"/>
  </p:normalViewPr>
  <p:slideViewPr>
    <p:cSldViewPr snapToGrid="0" snapToObjects="1">
      <p:cViewPr>
        <p:scale>
          <a:sx n="100" d="100"/>
          <a:sy n="100" d="100"/>
        </p:scale>
        <p:origin x="-1280" y="-72"/>
      </p:cViewPr>
      <p:guideLst>
        <p:guide orient="horz" pos="2160"/>
        <p:guide pos="2880"/>
      </p:guideLst>
    </p:cSldViewPr>
  </p:slideViewPr>
  <p:notesTextViewPr>
    <p:cViewPr>
      <p:scale>
        <a:sx n="100" d="100"/>
        <a:sy n="100" d="100"/>
      </p:scale>
      <p:origin x="0" y="0"/>
    </p:cViewPr>
  </p:notesTextViewPr>
  <p:sorterViewPr>
    <p:cViewPr>
      <p:scale>
        <a:sx n="68" d="100"/>
        <a:sy n="68"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0CE9F4-E0BC-944C-8F17-FB550872A4B0}" type="doc">
      <dgm:prSet loTypeId="urn:microsoft.com/office/officeart/2005/8/layout/hChevron3" loCatId="" qsTypeId="urn:microsoft.com/office/officeart/2005/8/quickstyle/3D2" qsCatId="3D" csTypeId="urn:microsoft.com/office/officeart/2005/8/colors/colorful3" csCatId="colorful" phldr="1"/>
      <dgm:spPr/>
    </dgm:pt>
    <dgm:pt modelId="{61CA0E9F-54C7-FD49-A076-9D4CC1647C6C}">
      <dgm:prSet phldrT="[Text]" custT="1"/>
      <dgm:spPr/>
      <dgm:t>
        <a:bodyPr/>
        <a:lstStyle/>
        <a:p>
          <a:r>
            <a:rPr lang="es-DO" sz="1200" b="1" smtClean="0">
              <a:solidFill>
                <a:schemeClr val="tx2"/>
              </a:solidFill>
              <a:latin typeface="Gill Sans"/>
              <a:cs typeface="Gill Sans"/>
            </a:rPr>
            <a:t>Diagnóstico</a:t>
          </a:r>
          <a:endParaRPr lang="es-DO" sz="1200" b="1" dirty="0">
            <a:solidFill>
              <a:schemeClr val="tx2"/>
            </a:solidFill>
            <a:latin typeface="Gill Sans"/>
            <a:cs typeface="Gill Sans"/>
          </a:endParaRPr>
        </a:p>
      </dgm:t>
    </dgm:pt>
    <dgm:pt modelId="{9C12970F-A825-5F49-B551-1E788A376CFD}" type="parTrans" cxnId="{71BD76C5-F34D-264E-ABFC-CB1F8C30B3C5}">
      <dgm:prSet/>
      <dgm:spPr/>
      <dgm:t>
        <a:bodyPr/>
        <a:lstStyle/>
        <a:p>
          <a:endParaRPr lang="es-DO" sz="2000" b="1">
            <a:solidFill>
              <a:schemeClr val="tx2"/>
            </a:solidFill>
            <a:latin typeface="Gill Sans"/>
            <a:cs typeface="Gill Sans"/>
          </a:endParaRPr>
        </a:p>
      </dgm:t>
    </dgm:pt>
    <dgm:pt modelId="{E74D67F3-31B3-EA48-AD9D-EFA5FE3100B3}" type="sibTrans" cxnId="{71BD76C5-F34D-264E-ABFC-CB1F8C30B3C5}">
      <dgm:prSet/>
      <dgm:spPr/>
      <dgm:t>
        <a:bodyPr/>
        <a:lstStyle/>
        <a:p>
          <a:endParaRPr lang="es-DO" sz="2000" b="1">
            <a:solidFill>
              <a:schemeClr val="tx2"/>
            </a:solidFill>
            <a:latin typeface="Gill Sans"/>
            <a:cs typeface="Gill Sans"/>
          </a:endParaRPr>
        </a:p>
      </dgm:t>
    </dgm:pt>
    <dgm:pt modelId="{56196DE8-A167-CD4F-AAC0-F14571A211F9}">
      <dgm:prSet phldrT="[Text]" custT="1"/>
      <dgm:spPr/>
      <dgm:t>
        <a:bodyPr/>
        <a:lstStyle/>
        <a:p>
          <a:r>
            <a:rPr lang="es-DO" sz="1200" b="1" smtClean="0">
              <a:solidFill>
                <a:schemeClr val="tx2"/>
              </a:solidFill>
              <a:latin typeface="Gill Sans"/>
              <a:cs typeface="Gill Sans"/>
            </a:rPr>
            <a:t>Práctica</a:t>
          </a:r>
          <a:endParaRPr lang="es-DO" sz="1200" b="1" dirty="0">
            <a:solidFill>
              <a:schemeClr val="tx2"/>
            </a:solidFill>
            <a:latin typeface="Gill Sans"/>
            <a:cs typeface="Gill Sans"/>
          </a:endParaRPr>
        </a:p>
      </dgm:t>
    </dgm:pt>
    <dgm:pt modelId="{69AE4635-B3C8-864D-BB44-AE8A4A8FA742}" type="parTrans" cxnId="{202D38A8-2B6C-754D-80E2-C2982DF123E1}">
      <dgm:prSet/>
      <dgm:spPr/>
      <dgm:t>
        <a:bodyPr/>
        <a:lstStyle/>
        <a:p>
          <a:endParaRPr lang="es-DO" sz="2000" b="1">
            <a:solidFill>
              <a:schemeClr val="tx2"/>
            </a:solidFill>
            <a:latin typeface="Gill Sans"/>
            <a:cs typeface="Gill Sans"/>
          </a:endParaRPr>
        </a:p>
      </dgm:t>
    </dgm:pt>
    <dgm:pt modelId="{D4485F1E-0EC4-2448-9548-6C44E7578849}" type="sibTrans" cxnId="{202D38A8-2B6C-754D-80E2-C2982DF123E1}">
      <dgm:prSet/>
      <dgm:spPr/>
      <dgm:t>
        <a:bodyPr/>
        <a:lstStyle/>
        <a:p>
          <a:endParaRPr lang="es-DO" sz="2000" b="1">
            <a:solidFill>
              <a:schemeClr val="tx2"/>
            </a:solidFill>
            <a:latin typeface="Gill Sans"/>
            <a:cs typeface="Gill Sans"/>
          </a:endParaRPr>
        </a:p>
      </dgm:t>
    </dgm:pt>
    <dgm:pt modelId="{39EC665C-EB83-FF44-B1FA-0C093FE325D4}">
      <dgm:prSet phldrT="[Text]" custT="1"/>
      <dgm:spPr/>
      <dgm:t>
        <a:bodyPr/>
        <a:lstStyle/>
        <a:p>
          <a:r>
            <a:rPr lang="es-DO" sz="1200" b="1" smtClean="0">
              <a:solidFill>
                <a:schemeClr val="tx2"/>
              </a:solidFill>
              <a:latin typeface="Gill Sans"/>
              <a:cs typeface="Gill Sans"/>
            </a:rPr>
            <a:t>Medición</a:t>
          </a:r>
          <a:endParaRPr lang="es-DO" sz="1200" b="1" dirty="0">
            <a:solidFill>
              <a:schemeClr val="tx2"/>
            </a:solidFill>
            <a:latin typeface="Gill Sans"/>
            <a:cs typeface="Gill Sans"/>
          </a:endParaRPr>
        </a:p>
      </dgm:t>
    </dgm:pt>
    <dgm:pt modelId="{718729B5-9FF8-8145-81D8-7B1E942F0C07}" type="parTrans" cxnId="{34ED404E-77CA-324D-82D9-CC1FF5961164}">
      <dgm:prSet/>
      <dgm:spPr/>
      <dgm:t>
        <a:bodyPr/>
        <a:lstStyle/>
        <a:p>
          <a:endParaRPr lang="es-DO" sz="2000" b="1">
            <a:solidFill>
              <a:schemeClr val="tx2"/>
            </a:solidFill>
            <a:latin typeface="Gill Sans"/>
            <a:cs typeface="Gill Sans"/>
          </a:endParaRPr>
        </a:p>
      </dgm:t>
    </dgm:pt>
    <dgm:pt modelId="{CC4C2974-D8B2-774A-9319-69832F4B8914}" type="sibTrans" cxnId="{34ED404E-77CA-324D-82D9-CC1FF5961164}">
      <dgm:prSet/>
      <dgm:spPr/>
      <dgm:t>
        <a:bodyPr/>
        <a:lstStyle/>
        <a:p>
          <a:endParaRPr lang="es-DO" sz="2000" b="1">
            <a:solidFill>
              <a:schemeClr val="tx2"/>
            </a:solidFill>
            <a:latin typeface="Gill Sans"/>
            <a:cs typeface="Gill Sans"/>
          </a:endParaRPr>
        </a:p>
      </dgm:t>
    </dgm:pt>
    <dgm:pt modelId="{18D8C8D5-B5B6-4743-BA01-30A6F21BC4D7}">
      <dgm:prSet custT="1"/>
      <dgm:spPr/>
      <dgm:t>
        <a:bodyPr/>
        <a:lstStyle/>
        <a:p>
          <a:r>
            <a:rPr lang="es-DO" sz="1200" b="1" smtClean="0">
              <a:solidFill>
                <a:schemeClr val="tx2"/>
              </a:solidFill>
              <a:latin typeface="Gill Sans"/>
              <a:cs typeface="Gill Sans"/>
            </a:rPr>
            <a:t>Aprendizaje</a:t>
          </a:r>
          <a:endParaRPr lang="es-DO" sz="1200" b="1" dirty="0">
            <a:solidFill>
              <a:schemeClr val="tx2"/>
            </a:solidFill>
            <a:latin typeface="Gill Sans"/>
            <a:cs typeface="Gill Sans"/>
          </a:endParaRPr>
        </a:p>
      </dgm:t>
    </dgm:pt>
    <dgm:pt modelId="{AD4EF989-5830-4640-A150-96A9849D7685}" type="parTrans" cxnId="{1E91BDDE-08EB-D342-908A-B38EDF078CB1}">
      <dgm:prSet/>
      <dgm:spPr/>
      <dgm:t>
        <a:bodyPr/>
        <a:lstStyle/>
        <a:p>
          <a:endParaRPr lang="es-DO" sz="2000" b="1">
            <a:solidFill>
              <a:schemeClr val="tx2"/>
            </a:solidFill>
            <a:latin typeface="Gill Sans"/>
            <a:cs typeface="Gill Sans"/>
          </a:endParaRPr>
        </a:p>
      </dgm:t>
    </dgm:pt>
    <dgm:pt modelId="{DB2E99D6-D77A-D347-954E-4019B418788E}" type="sibTrans" cxnId="{1E91BDDE-08EB-D342-908A-B38EDF078CB1}">
      <dgm:prSet/>
      <dgm:spPr/>
      <dgm:t>
        <a:bodyPr/>
        <a:lstStyle/>
        <a:p>
          <a:endParaRPr lang="es-DO" sz="2000" b="1">
            <a:solidFill>
              <a:schemeClr val="tx2"/>
            </a:solidFill>
            <a:latin typeface="Gill Sans"/>
            <a:cs typeface="Gill Sans"/>
          </a:endParaRPr>
        </a:p>
      </dgm:t>
    </dgm:pt>
    <dgm:pt modelId="{4F1D0F21-3EFC-8B4C-A683-AD6BA632DD7D}" type="pres">
      <dgm:prSet presAssocID="{520CE9F4-E0BC-944C-8F17-FB550872A4B0}" presName="Name0" presStyleCnt="0">
        <dgm:presLayoutVars>
          <dgm:dir/>
          <dgm:resizeHandles val="exact"/>
        </dgm:presLayoutVars>
      </dgm:prSet>
      <dgm:spPr/>
    </dgm:pt>
    <dgm:pt modelId="{B05EDCF3-4BCF-394A-82B2-32DA90264BB5}" type="pres">
      <dgm:prSet presAssocID="{61CA0E9F-54C7-FD49-A076-9D4CC1647C6C}" presName="parTxOnly" presStyleLbl="node1" presStyleIdx="0" presStyleCnt="4">
        <dgm:presLayoutVars>
          <dgm:bulletEnabled val="1"/>
        </dgm:presLayoutVars>
      </dgm:prSet>
      <dgm:spPr/>
      <dgm:t>
        <a:bodyPr/>
        <a:lstStyle/>
        <a:p>
          <a:endParaRPr lang="es-DO"/>
        </a:p>
      </dgm:t>
    </dgm:pt>
    <dgm:pt modelId="{D35AB421-C988-5242-AE7B-991C5864820F}" type="pres">
      <dgm:prSet presAssocID="{E74D67F3-31B3-EA48-AD9D-EFA5FE3100B3}" presName="parSpace" presStyleCnt="0"/>
      <dgm:spPr/>
    </dgm:pt>
    <dgm:pt modelId="{F07EE67A-6C88-1F42-9C68-92EEE4FBEDDB}" type="pres">
      <dgm:prSet presAssocID="{18D8C8D5-B5B6-4743-BA01-30A6F21BC4D7}" presName="parTxOnly" presStyleLbl="node1" presStyleIdx="1" presStyleCnt="4">
        <dgm:presLayoutVars>
          <dgm:bulletEnabled val="1"/>
        </dgm:presLayoutVars>
      </dgm:prSet>
      <dgm:spPr/>
      <dgm:t>
        <a:bodyPr/>
        <a:lstStyle/>
        <a:p>
          <a:endParaRPr lang="es-DO"/>
        </a:p>
      </dgm:t>
    </dgm:pt>
    <dgm:pt modelId="{5BDEA651-D14A-2741-A679-D2134E2F7A06}" type="pres">
      <dgm:prSet presAssocID="{DB2E99D6-D77A-D347-954E-4019B418788E}" presName="parSpace" presStyleCnt="0"/>
      <dgm:spPr/>
    </dgm:pt>
    <dgm:pt modelId="{116AAC41-802A-3D4C-A3C0-13C14D335863}" type="pres">
      <dgm:prSet presAssocID="{56196DE8-A167-CD4F-AAC0-F14571A211F9}" presName="parTxOnly" presStyleLbl="node1" presStyleIdx="2" presStyleCnt="4">
        <dgm:presLayoutVars>
          <dgm:bulletEnabled val="1"/>
        </dgm:presLayoutVars>
      </dgm:prSet>
      <dgm:spPr/>
      <dgm:t>
        <a:bodyPr/>
        <a:lstStyle/>
        <a:p>
          <a:endParaRPr lang="es-DO"/>
        </a:p>
      </dgm:t>
    </dgm:pt>
    <dgm:pt modelId="{F1BA5C4C-C462-614E-A02E-CA3C7E7DF82D}" type="pres">
      <dgm:prSet presAssocID="{D4485F1E-0EC4-2448-9548-6C44E7578849}" presName="parSpace" presStyleCnt="0"/>
      <dgm:spPr/>
    </dgm:pt>
    <dgm:pt modelId="{79E028AA-ACAD-BE4C-9D0F-E30458230514}" type="pres">
      <dgm:prSet presAssocID="{39EC665C-EB83-FF44-B1FA-0C093FE325D4}" presName="parTxOnly" presStyleLbl="node1" presStyleIdx="3" presStyleCnt="4">
        <dgm:presLayoutVars>
          <dgm:bulletEnabled val="1"/>
        </dgm:presLayoutVars>
      </dgm:prSet>
      <dgm:spPr/>
      <dgm:t>
        <a:bodyPr/>
        <a:lstStyle/>
        <a:p>
          <a:endParaRPr lang="es-DO"/>
        </a:p>
      </dgm:t>
    </dgm:pt>
  </dgm:ptLst>
  <dgm:cxnLst>
    <dgm:cxn modelId="{47F0BDA6-8FDF-B84F-922C-21B4B345F4D8}" type="presOf" srcId="{61CA0E9F-54C7-FD49-A076-9D4CC1647C6C}" destId="{B05EDCF3-4BCF-394A-82B2-32DA90264BB5}" srcOrd="0" destOrd="0" presId="urn:microsoft.com/office/officeart/2005/8/layout/hChevron3"/>
    <dgm:cxn modelId="{202D38A8-2B6C-754D-80E2-C2982DF123E1}" srcId="{520CE9F4-E0BC-944C-8F17-FB550872A4B0}" destId="{56196DE8-A167-CD4F-AAC0-F14571A211F9}" srcOrd="2" destOrd="0" parTransId="{69AE4635-B3C8-864D-BB44-AE8A4A8FA742}" sibTransId="{D4485F1E-0EC4-2448-9548-6C44E7578849}"/>
    <dgm:cxn modelId="{4AAC60B7-514B-4C4D-B480-F10768D17CAF}" type="presOf" srcId="{18D8C8D5-B5B6-4743-BA01-30A6F21BC4D7}" destId="{F07EE67A-6C88-1F42-9C68-92EEE4FBEDDB}" srcOrd="0" destOrd="0" presId="urn:microsoft.com/office/officeart/2005/8/layout/hChevron3"/>
    <dgm:cxn modelId="{D80C897F-5E24-B34E-9A55-082A96872C2A}" type="presOf" srcId="{520CE9F4-E0BC-944C-8F17-FB550872A4B0}" destId="{4F1D0F21-3EFC-8B4C-A683-AD6BA632DD7D}" srcOrd="0" destOrd="0" presId="urn:microsoft.com/office/officeart/2005/8/layout/hChevron3"/>
    <dgm:cxn modelId="{71BD76C5-F34D-264E-ABFC-CB1F8C30B3C5}" srcId="{520CE9F4-E0BC-944C-8F17-FB550872A4B0}" destId="{61CA0E9F-54C7-FD49-A076-9D4CC1647C6C}" srcOrd="0" destOrd="0" parTransId="{9C12970F-A825-5F49-B551-1E788A376CFD}" sibTransId="{E74D67F3-31B3-EA48-AD9D-EFA5FE3100B3}"/>
    <dgm:cxn modelId="{1E91BDDE-08EB-D342-908A-B38EDF078CB1}" srcId="{520CE9F4-E0BC-944C-8F17-FB550872A4B0}" destId="{18D8C8D5-B5B6-4743-BA01-30A6F21BC4D7}" srcOrd="1" destOrd="0" parTransId="{AD4EF989-5830-4640-A150-96A9849D7685}" sibTransId="{DB2E99D6-D77A-D347-954E-4019B418788E}"/>
    <dgm:cxn modelId="{AB24516D-6F84-4944-BA86-798CF70EAA44}" type="presOf" srcId="{39EC665C-EB83-FF44-B1FA-0C093FE325D4}" destId="{79E028AA-ACAD-BE4C-9D0F-E30458230514}" srcOrd="0" destOrd="0" presId="urn:microsoft.com/office/officeart/2005/8/layout/hChevron3"/>
    <dgm:cxn modelId="{EB027336-D11D-A148-93A6-312C2C3BF702}" type="presOf" srcId="{56196DE8-A167-CD4F-AAC0-F14571A211F9}" destId="{116AAC41-802A-3D4C-A3C0-13C14D335863}" srcOrd="0" destOrd="0" presId="urn:microsoft.com/office/officeart/2005/8/layout/hChevron3"/>
    <dgm:cxn modelId="{34ED404E-77CA-324D-82D9-CC1FF5961164}" srcId="{520CE9F4-E0BC-944C-8F17-FB550872A4B0}" destId="{39EC665C-EB83-FF44-B1FA-0C093FE325D4}" srcOrd="3" destOrd="0" parTransId="{718729B5-9FF8-8145-81D8-7B1E942F0C07}" sibTransId="{CC4C2974-D8B2-774A-9319-69832F4B8914}"/>
    <dgm:cxn modelId="{B1B04395-AED3-5140-A7A2-7E89805A3759}" type="presParOf" srcId="{4F1D0F21-3EFC-8B4C-A683-AD6BA632DD7D}" destId="{B05EDCF3-4BCF-394A-82B2-32DA90264BB5}" srcOrd="0" destOrd="0" presId="urn:microsoft.com/office/officeart/2005/8/layout/hChevron3"/>
    <dgm:cxn modelId="{2046EDB2-F204-CC41-980F-2AEDD968DD5E}" type="presParOf" srcId="{4F1D0F21-3EFC-8B4C-A683-AD6BA632DD7D}" destId="{D35AB421-C988-5242-AE7B-991C5864820F}" srcOrd="1" destOrd="0" presId="urn:microsoft.com/office/officeart/2005/8/layout/hChevron3"/>
    <dgm:cxn modelId="{EC4FE1F7-9CFA-2C48-B1D9-5D3D8DE123A0}" type="presParOf" srcId="{4F1D0F21-3EFC-8B4C-A683-AD6BA632DD7D}" destId="{F07EE67A-6C88-1F42-9C68-92EEE4FBEDDB}" srcOrd="2" destOrd="0" presId="urn:microsoft.com/office/officeart/2005/8/layout/hChevron3"/>
    <dgm:cxn modelId="{2F24BF4A-3A28-0D45-8D39-40C999D8D7BE}" type="presParOf" srcId="{4F1D0F21-3EFC-8B4C-A683-AD6BA632DD7D}" destId="{5BDEA651-D14A-2741-A679-D2134E2F7A06}" srcOrd="3" destOrd="0" presId="urn:microsoft.com/office/officeart/2005/8/layout/hChevron3"/>
    <dgm:cxn modelId="{F010B02C-99B9-CA47-9398-3B2D7E12D666}" type="presParOf" srcId="{4F1D0F21-3EFC-8B4C-A683-AD6BA632DD7D}" destId="{116AAC41-802A-3D4C-A3C0-13C14D335863}" srcOrd="4" destOrd="0" presId="urn:microsoft.com/office/officeart/2005/8/layout/hChevron3"/>
    <dgm:cxn modelId="{14F382C7-A02D-274D-9E8A-00565792A852}" type="presParOf" srcId="{4F1D0F21-3EFC-8B4C-A683-AD6BA632DD7D}" destId="{F1BA5C4C-C462-614E-A02E-CA3C7E7DF82D}" srcOrd="5" destOrd="0" presId="urn:microsoft.com/office/officeart/2005/8/layout/hChevron3"/>
    <dgm:cxn modelId="{7617D0BA-74E3-BE40-9C68-2A10B4883168}" type="presParOf" srcId="{4F1D0F21-3EFC-8B4C-A683-AD6BA632DD7D}" destId="{79E028AA-ACAD-BE4C-9D0F-E30458230514}" srcOrd="6"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EDCF3-4BCF-394A-82B2-32DA90264BB5}">
      <dsp:nvSpPr>
        <dsp:cNvPr id="0" name=""/>
        <dsp:cNvSpPr/>
      </dsp:nvSpPr>
      <dsp:spPr>
        <a:xfrm>
          <a:off x="1753" y="742352"/>
          <a:ext cx="1759777" cy="703911"/>
        </a:xfrm>
        <a:prstGeom prst="homePlat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a:lnSpc>
              <a:spcPct val="90000"/>
            </a:lnSpc>
            <a:spcBef>
              <a:spcPct val="0"/>
            </a:spcBef>
            <a:spcAft>
              <a:spcPct val="35000"/>
            </a:spcAft>
          </a:pPr>
          <a:r>
            <a:rPr lang="es-DO" sz="1200" b="1" kern="1200" smtClean="0">
              <a:solidFill>
                <a:schemeClr val="tx2"/>
              </a:solidFill>
              <a:latin typeface="Gill Sans"/>
              <a:cs typeface="Gill Sans"/>
            </a:rPr>
            <a:t>Diagnóstico</a:t>
          </a:r>
          <a:endParaRPr lang="es-DO" sz="1200" b="1" kern="1200" dirty="0">
            <a:solidFill>
              <a:schemeClr val="tx2"/>
            </a:solidFill>
            <a:latin typeface="Gill Sans"/>
            <a:cs typeface="Gill Sans"/>
          </a:endParaRPr>
        </a:p>
      </dsp:txBody>
      <dsp:txXfrm>
        <a:off x="1753" y="742352"/>
        <a:ext cx="1583799" cy="703911"/>
      </dsp:txXfrm>
    </dsp:sp>
    <dsp:sp modelId="{F07EE67A-6C88-1F42-9C68-92EEE4FBEDDB}">
      <dsp:nvSpPr>
        <dsp:cNvPr id="0" name=""/>
        <dsp:cNvSpPr/>
      </dsp:nvSpPr>
      <dsp:spPr>
        <a:xfrm>
          <a:off x="1409576" y="742352"/>
          <a:ext cx="1759777" cy="703911"/>
        </a:xfrm>
        <a:prstGeom prst="chevron">
          <a:avLst/>
        </a:prstGeom>
        <a:gradFill rotWithShape="0">
          <a:gsLst>
            <a:gs pos="0">
              <a:schemeClr val="accent3">
                <a:hueOff val="3750089"/>
                <a:satOff val="-5627"/>
                <a:lumOff val="-915"/>
                <a:alphaOff val="0"/>
                <a:tint val="100000"/>
                <a:shade val="100000"/>
                <a:satMod val="130000"/>
              </a:schemeClr>
            </a:gs>
            <a:gs pos="100000">
              <a:schemeClr val="accent3">
                <a:hueOff val="3750089"/>
                <a:satOff val="-5627"/>
                <a:lumOff val="-91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s-DO" sz="1200" b="1" kern="1200" smtClean="0">
              <a:solidFill>
                <a:schemeClr val="tx2"/>
              </a:solidFill>
              <a:latin typeface="Gill Sans"/>
              <a:cs typeface="Gill Sans"/>
            </a:rPr>
            <a:t>Aprendizaje</a:t>
          </a:r>
          <a:endParaRPr lang="es-DO" sz="1200" b="1" kern="1200" dirty="0">
            <a:solidFill>
              <a:schemeClr val="tx2"/>
            </a:solidFill>
            <a:latin typeface="Gill Sans"/>
            <a:cs typeface="Gill Sans"/>
          </a:endParaRPr>
        </a:p>
      </dsp:txBody>
      <dsp:txXfrm>
        <a:off x="1761532" y="742352"/>
        <a:ext cx="1055866" cy="703911"/>
      </dsp:txXfrm>
    </dsp:sp>
    <dsp:sp modelId="{116AAC41-802A-3D4C-A3C0-13C14D335863}">
      <dsp:nvSpPr>
        <dsp:cNvPr id="0" name=""/>
        <dsp:cNvSpPr/>
      </dsp:nvSpPr>
      <dsp:spPr>
        <a:xfrm>
          <a:off x="2817398" y="742352"/>
          <a:ext cx="1759777" cy="703911"/>
        </a:xfrm>
        <a:prstGeom prst="chevron">
          <a:avLst/>
        </a:prstGeom>
        <a:gradFill rotWithShape="0">
          <a:gsLst>
            <a:gs pos="0">
              <a:schemeClr val="accent3">
                <a:hueOff val="7500177"/>
                <a:satOff val="-11253"/>
                <a:lumOff val="-1830"/>
                <a:alphaOff val="0"/>
                <a:tint val="100000"/>
                <a:shade val="100000"/>
                <a:satMod val="130000"/>
              </a:schemeClr>
            </a:gs>
            <a:gs pos="100000">
              <a:schemeClr val="accent3">
                <a:hueOff val="7500177"/>
                <a:satOff val="-11253"/>
                <a:lumOff val="-183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s-DO" sz="1200" b="1" kern="1200" smtClean="0">
              <a:solidFill>
                <a:schemeClr val="tx2"/>
              </a:solidFill>
              <a:latin typeface="Gill Sans"/>
              <a:cs typeface="Gill Sans"/>
            </a:rPr>
            <a:t>Práctica</a:t>
          </a:r>
          <a:endParaRPr lang="es-DO" sz="1200" b="1" kern="1200" dirty="0">
            <a:solidFill>
              <a:schemeClr val="tx2"/>
            </a:solidFill>
            <a:latin typeface="Gill Sans"/>
            <a:cs typeface="Gill Sans"/>
          </a:endParaRPr>
        </a:p>
      </dsp:txBody>
      <dsp:txXfrm>
        <a:off x="3169354" y="742352"/>
        <a:ext cx="1055866" cy="703911"/>
      </dsp:txXfrm>
    </dsp:sp>
    <dsp:sp modelId="{79E028AA-ACAD-BE4C-9D0F-E30458230514}">
      <dsp:nvSpPr>
        <dsp:cNvPr id="0" name=""/>
        <dsp:cNvSpPr/>
      </dsp:nvSpPr>
      <dsp:spPr>
        <a:xfrm>
          <a:off x="4225220" y="742352"/>
          <a:ext cx="1759777" cy="703911"/>
        </a:xfrm>
        <a:prstGeom prst="chevron">
          <a:avLst/>
        </a:prstGeom>
        <a:gradFill rotWithShape="0">
          <a:gsLst>
            <a:gs pos="0">
              <a:schemeClr val="accent3">
                <a:hueOff val="11250266"/>
                <a:satOff val="-16880"/>
                <a:lumOff val="-2745"/>
                <a:alphaOff val="0"/>
                <a:tint val="100000"/>
                <a:shade val="100000"/>
                <a:satMod val="130000"/>
              </a:schemeClr>
            </a:gs>
            <a:gs pos="100000">
              <a:schemeClr val="accent3">
                <a:hueOff val="11250266"/>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s-DO" sz="1200" b="1" kern="1200" smtClean="0">
              <a:solidFill>
                <a:schemeClr val="tx2"/>
              </a:solidFill>
              <a:latin typeface="Gill Sans"/>
              <a:cs typeface="Gill Sans"/>
            </a:rPr>
            <a:t>Medición</a:t>
          </a:r>
          <a:endParaRPr lang="es-DO" sz="1200" b="1" kern="1200" dirty="0">
            <a:solidFill>
              <a:schemeClr val="tx2"/>
            </a:solidFill>
            <a:latin typeface="Gill Sans"/>
            <a:cs typeface="Gill Sans"/>
          </a:endParaRPr>
        </a:p>
      </dsp:txBody>
      <dsp:txXfrm>
        <a:off x="4577176" y="742352"/>
        <a:ext cx="1055866" cy="703911"/>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1650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16316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3/15/13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73406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3/15/13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396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3/15/13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204960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3/15/13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5886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3/15/13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08907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3/15/13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41922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3/15/13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74413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054565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3/15/13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5383180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Gill Sans"/>
                <a:cs typeface="Gill Sans"/>
              </a:defRPr>
            </a:lvl1pPr>
          </a:lstStyle>
          <a:p>
            <a:fld id="{6BFECD78-3C8E-49F2-8FAB-59489D168ABB}" type="datetimeFigureOut">
              <a:rPr lang="en-US" smtClean="0"/>
              <a:pPr/>
              <a:t>3/15/13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Gill Sans"/>
                <a:cs typeface="Gill Sans"/>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Gill Sans"/>
                <a:cs typeface="Gill Sans"/>
              </a:defRPr>
            </a:lvl1pPr>
          </a:lstStyle>
          <a:p>
            <a:fld id="{0FB56013-B943-42BA-886F-6F9D4EB85E9D}" type="slidenum">
              <a:rPr lang="en-US" smtClean="0"/>
              <a:pPr/>
              <a:t>‹#›</a:t>
            </a:fld>
            <a:endParaRPr lang="en-US"/>
          </a:p>
        </p:txBody>
      </p:sp>
    </p:spTree>
    <p:extLst>
      <p:ext uri="{BB962C8B-B14F-4D97-AF65-F5344CB8AC3E}">
        <p14:creationId xmlns:p14="http://schemas.microsoft.com/office/powerpoint/2010/main" val="1029606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Gill Sans"/>
          <a:ea typeface="+mj-ea"/>
          <a:cs typeface="Gill San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ill Sans"/>
          <a:ea typeface="+mn-ea"/>
          <a:cs typeface="Gill Sans"/>
        </a:defRPr>
      </a:lvl1pPr>
      <a:lvl2pPr marL="742950" indent="-285750" algn="l" defTabSz="457200" rtl="0" eaLnBrk="1" latinLnBrk="0" hangingPunct="1">
        <a:spcBef>
          <a:spcPct val="20000"/>
        </a:spcBef>
        <a:buFont typeface="Arial"/>
        <a:buChar char="–"/>
        <a:defRPr sz="2800" kern="1200">
          <a:solidFill>
            <a:schemeClr val="tx1"/>
          </a:solidFill>
          <a:latin typeface="Gill Sans"/>
          <a:ea typeface="+mn-ea"/>
          <a:cs typeface="Gill San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Gill Sans"/>
        </a:defRPr>
      </a:lvl3pPr>
      <a:lvl4pPr marL="16002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4pPr>
      <a:lvl5pPr marL="20574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5.pn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8.png"/><Relationship Id="rId5" Type="http://schemas.openxmlformats.org/officeDocument/2006/relationships/image" Target="../media/image19.jpeg"/><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openxmlformats.org/officeDocument/2006/relationships/image" Target="../media/image26.jpeg"/><Relationship Id="rId20" Type="http://schemas.openxmlformats.org/officeDocument/2006/relationships/image" Target="../media/image35.png"/><Relationship Id="rId21" Type="http://schemas.openxmlformats.org/officeDocument/2006/relationships/image" Target="../media/image36.jpeg"/><Relationship Id="rId22" Type="http://schemas.openxmlformats.org/officeDocument/2006/relationships/image" Target="../media/image37.png"/><Relationship Id="rId10" Type="http://schemas.openxmlformats.org/officeDocument/2006/relationships/image" Target="file://localhost/C/%5CDocuments%20and%20Settings%5CLady%5CLocal%20Settings%5CTemp%5CLogo_Grande.JPG" TargetMode="External"/><Relationship Id="rId11" Type="http://schemas.openxmlformats.org/officeDocument/2006/relationships/image" Target="../media/image27.jpeg"/><Relationship Id="rId12" Type="http://schemas.openxmlformats.org/officeDocument/2006/relationships/image" Target="../media/image28.png"/><Relationship Id="rId13" Type="http://schemas.openxmlformats.org/officeDocument/2006/relationships/hyperlink" Target="http://images.google.com.do/imgres?imgurl=http://laveopasar.files.wordpress.com/2007/12/microsoft.jpg&amp;imgrefurl=http://laveopasar.wordpress.com/2007/12/12/los-nuevos-service-pack-de-microsoft/&amp;h=324&amp;w=405&amp;sz=11&amp;hl=es&amp;start=1&amp;sig2=p3Y3nHBjZoVg2tBUOoTYvg&amp;um=1&amp;usg=__r1vsnSDuQelfnf7L6nNYwbPOiHY=&amp;tbnid=QSZfB8KhJZf4FM:&amp;tbnh=99&amp;tbnw=124&amp;ei=0yUbSe3eAo-aNfjctdQO&amp;prev=/images?q=microsoft&amp;um=1&amp;hl=es&amp;lr=&amp;sa=N" TargetMode="External"/><Relationship Id="rId14" Type="http://schemas.openxmlformats.org/officeDocument/2006/relationships/image" Target="../media/image29.jpe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33.png"/><Relationship Id="rId19"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 Id="rId4" Type="http://schemas.openxmlformats.org/officeDocument/2006/relationships/hyperlink" Target="http://www.aes.com/aes/index?page=home" TargetMode="External"/><Relationship Id="rId5" Type="http://schemas.openxmlformats.org/officeDocument/2006/relationships/image" Target="../media/image22.jpeg"/><Relationship Id="rId6" Type="http://schemas.openxmlformats.org/officeDocument/2006/relationships/image" Target="../media/image23.emf"/><Relationship Id="rId7" Type="http://schemas.openxmlformats.org/officeDocument/2006/relationships/image" Target="../media/image24.jpeg"/><Relationship Id="rId8"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hyperlink" Target="mailto:maril.nunez@invenio.com.do" TargetMode="External"/><Relationship Id="rId5" Type="http://schemas.openxmlformats.org/officeDocument/2006/relationships/hyperlink" Target="http://www.linkedin.com/pub/maril-nu%C3%B1ez/14/138/66" TargetMode="External"/><Relationship Id="rId6" Type="http://schemas.openxmlformats.org/officeDocument/2006/relationships/hyperlink" Target="http://marilnunez.wordpress.com/" TargetMode="External"/><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93560" y="6184174"/>
            <a:ext cx="6400800" cy="557304"/>
          </a:xfrm>
        </p:spPr>
        <p:txBody>
          <a:bodyPr>
            <a:normAutofit/>
          </a:bodyPr>
          <a:lstStyle/>
          <a:p>
            <a:r>
              <a:rPr lang="en-US" sz="1800" b="1" dirty="0" err="1" smtClean="0">
                <a:solidFill>
                  <a:schemeClr val="tx1"/>
                </a:solidFill>
                <a:latin typeface="Gill Sans"/>
                <a:cs typeface="Gill Sans"/>
              </a:rPr>
              <a:t>Organizació</a:t>
            </a:r>
            <a:r>
              <a:rPr lang="en-US" sz="1800" b="1" dirty="0" err="1" smtClean="0">
                <a:solidFill>
                  <a:schemeClr val="tx1"/>
                </a:solidFill>
              </a:rPr>
              <a:t>n</a:t>
            </a:r>
            <a:r>
              <a:rPr lang="en-US" sz="1800" b="1" dirty="0" smtClean="0">
                <a:solidFill>
                  <a:schemeClr val="tx1"/>
                </a:solidFill>
              </a:rPr>
              <a:t> </a:t>
            </a:r>
            <a:r>
              <a:rPr lang="en-US" sz="1800" dirty="0" smtClean="0">
                <a:solidFill>
                  <a:srgbClr val="3366CC"/>
                </a:solidFill>
                <a:latin typeface="Gill Sans"/>
                <a:ea typeface="Wingdings"/>
                <a:cs typeface="Gill Sans"/>
                <a:sym typeface="Wingdings"/>
              </a:rPr>
              <a:t></a:t>
            </a:r>
            <a:r>
              <a:rPr lang="en-US" sz="1800" dirty="0" smtClean="0">
                <a:solidFill>
                  <a:schemeClr val="tx1"/>
                </a:solidFill>
                <a:latin typeface="Gill Sans"/>
                <a:cs typeface="Gill Sans"/>
                <a:sym typeface="Zapf Dingbats"/>
              </a:rPr>
              <a:t> </a:t>
            </a:r>
            <a:r>
              <a:rPr lang="en-US" sz="1800" b="1" dirty="0" err="1" smtClean="0">
                <a:solidFill>
                  <a:schemeClr val="tx1"/>
                </a:solidFill>
                <a:latin typeface="Gill Sans"/>
                <a:cs typeface="Gill Sans"/>
                <a:sym typeface="Zapf Dingbats"/>
              </a:rPr>
              <a:t>Equipos</a:t>
            </a:r>
            <a:r>
              <a:rPr lang="en-US" sz="1800" b="1" dirty="0" smtClean="0">
                <a:solidFill>
                  <a:schemeClr val="tx1"/>
                </a:solidFill>
                <a:latin typeface="Gill Sans"/>
                <a:cs typeface="Gill Sans"/>
                <a:sym typeface="Zapf Dingbats"/>
              </a:rPr>
              <a:t> </a:t>
            </a:r>
            <a:r>
              <a:rPr lang="en-US" sz="1800" dirty="0" smtClean="0">
                <a:solidFill>
                  <a:schemeClr val="accent3"/>
                </a:solidFill>
                <a:latin typeface="Gill Sans"/>
                <a:ea typeface="Wingdings"/>
                <a:cs typeface="Gill Sans"/>
                <a:sym typeface="Wingdings"/>
              </a:rPr>
              <a:t></a:t>
            </a:r>
            <a:r>
              <a:rPr lang="en-US" sz="1800" dirty="0" smtClean="0">
                <a:solidFill>
                  <a:schemeClr val="accent3"/>
                </a:solidFill>
                <a:latin typeface="Gill Sans"/>
                <a:cs typeface="Gill Sans"/>
                <a:sym typeface="Zapf Dingbats"/>
              </a:rPr>
              <a:t> </a:t>
            </a:r>
            <a:r>
              <a:rPr lang="en-US" sz="1800" b="1" dirty="0" err="1" smtClean="0">
                <a:solidFill>
                  <a:schemeClr val="tx1"/>
                </a:solidFill>
                <a:latin typeface="Gill Sans"/>
                <a:cs typeface="Gill Sans"/>
                <a:sym typeface="Zapf Dingbats"/>
              </a:rPr>
              <a:t>Individuos</a:t>
            </a:r>
            <a:endParaRPr lang="en-US" sz="1800" b="1" dirty="0">
              <a:solidFill>
                <a:schemeClr val="tx1"/>
              </a:solidFill>
              <a:latin typeface="Gill Sans"/>
              <a:cs typeface="Gill Sans"/>
            </a:endParaRPr>
          </a:p>
        </p:txBody>
      </p:sp>
      <p:sp>
        <p:nvSpPr>
          <p:cNvPr id="9" name="TextBox 8"/>
          <p:cNvSpPr txBox="1"/>
          <p:nvPr/>
        </p:nvSpPr>
        <p:spPr>
          <a:xfrm>
            <a:off x="3517586" y="737535"/>
            <a:ext cx="1928733" cy="276999"/>
          </a:xfrm>
          <a:prstGeom prst="rect">
            <a:avLst/>
          </a:prstGeom>
          <a:noFill/>
        </p:spPr>
        <p:txBody>
          <a:bodyPr wrap="none" rtlCol="0">
            <a:spAutoFit/>
          </a:bodyPr>
          <a:lstStyle/>
          <a:p>
            <a:pPr algn="dist"/>
            <a:r>
              <a:rPr lang="en-US" sz="1200" b="1" dirty="0" smtClean="0">
                <a:solidFill>
                  <a:srgbClr val="96C813"/>
                </a:solidFill>
                <a:latin typeface="Gill Sans"/>
                <a:cs typeface="Gill Sans"/>
              </a:rPr>
              <a:t>Leadership Consulting</a:t>
            </a:r>
            <a:endParaRPr lang="en-US" sz="1200" b="1" dirty="0">
              <a:solidFill>
                <a:srgbClr val="96C813"/>
              </a:solidFill>
              <a:latin typeface="Gill Sans"/>
              <a:cs typeface="Gill Sans"/>
            </a:endParaRPr>
          </a:p>
        </p:txBody>
      </p:sp>
      <p:grpSp>
        <p:nvGrpSpPr>
          <p:cNvPr id="11" name="Group 10"/>
          <p:cNvGrpSpPr/>
          <p:nvPr/>
        </p:nvGrpSpPr>
        <p:grpSpPr>
          <a:xfrm>
            <a:off x="1876593" y="3254012"/>
            <a:ext cx="4661647" cy="947409"/>
            <a:chOff x="-4290444" y="2099300"/>
            <a:chExt cx="16529824" cy="3612030"/>
          </a:xfrm>
        </p:grpSpPr>
        <p:pic>
          <p:nvPicPr>
            <p:cNvPr id="4" name="Picture 3"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0" name="Isosceles Triangle 9"/>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p:cNvPicPr>
            <a:picLocks noChangeAspect="1"/>
          </p:cNvPicPr>
          <p:nvPr/>
        </p:nvPicPr>
        <p:blipFill rotWithShape="1">
          <a:blip r:embed="rId4"/>
          <a:srcRect t="2124" b="19148"/>
          <a:stretch/>
        </p:blipFill>
        <p:spPr>
          <a:xfrm>
            <a:off x="0" y="1316826"/>
            <a:ext cx="9144000" cy="4499253"/>
          </a:xfrm>
          <a:prstGeom prst="rect">
            <a:avLst/>
          </a:prstGeom>
        </p:spPr>
      </p:pic>
      <p:pic>
        <p:nvPicPr>
          <p:cNvPr id="2" name="Picture 1"/>
          <p:cNvPicPr>
            <a:picLocks noChangeAspect="1"/>
          </p:cNvPicPr>
          <p:nvPr/>
        </p:nvPicPr>
        <p:blipFill>
          <a:blip r:embed="rId5"/>
          <a:stretch>
            <a:fillRect/>
          </a:stretch>
        </p:blipFill>
        <p:spPr>
          <a:xfrm>
            <a:off x="2999582" y="103117"/>
            <a:ext cx="3202258" cy="864609"/>
          </a:xfrm>
          <a:prstGeom prst="rect">
            <a:avLst/>
          </a:prstGeom>
        </p:spPr>
      </p:pic>
    </p:spTree>
    <p:extLst>
      <p:ext uri="{BB962C8B-B14F-4D97-AF65-F5344CB8AC3E}">
        <p14:creationId xmlns:p14="http://schemas.microsoft.com/office/powerpoint/2010/main" val="271768317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a:off x="7424056"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Consultoría</a:t>
            </a:r>
            <a:endParaRPr lang="en-US" sz="1600"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rgbClr val="7F7F7F"/>
                </a:solidFill>
                <a:latin typeface="Gill Sans"/>
                <a:cs typeface="Gill Sans"/>
              </a:rPr>
              <a:t>Diferencia</a:t>
            </a:r>
            <a:endParaRPr lang="en-US" sz="1600" b="1" dirty="0">
              <a:solidFill>
                <a:srgbClr val="7F7F7F"/>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Coaching</a:t>
            </a:r>
            <a:endParaRPr lang="en-US" sz="1600" b="1" dirty="0">
              <a:solidFill>
                <a:schemeClr val="bg1">
                  <a:lumMod val="50000"/>
                </a:schemeClr>
              </a:solidFill>
              <a:latin typeface="Gill Sans"/>
              <a:cs typeface="Gill Sans"/>
            </a:endParaRPr>
          </a:p>
        </p:txBody>
      </p:sp>
      <p:sp>
        <p:nvSpPr>
          <p:cNvPr id="10" name="Round Same Side Corner Rectangle 9"/>
          <p:cNvSpPr/>
          <p:nvPr/>
        </p:nvSpPr>
        <p:spPr>
          <a:xfrm>
            <a:off x="5909550" y="952627"/>
            <a:ext cx="154057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Capacitación</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smtClean="0">
                  <a:solidFill>
                    <a:schemeClr val="tx1">
                      <a:lumMod val="85000"/>
                    </a:schemeClr>
                  </a:solidFill>
                  <a:latin typeface="Gill Sans"/>
                  <a:cs typeface="Gill Sans"/>
                </a:rPr>
                <a:t>Consultoría</a:t>
              </a:r>
              <a:r>
                <a:rPr lang="en-US" sz="1200" b="1" dirty="0" smtClean="0">
                  <a:solidFill>
                    <a:schemeClr val="tx1">
                      <a:lumMod val="85000"/>
                    </a:schemeClr>
                  </a:solidFill>
                  <a:latin typeface="Gill Sans"/>
                  <a:cs typeface="Gill Sans"/>
                </a:rPr>
                <a:t> y </a:t>
              </a:r>
              <a:r>
                <a:rPr lang="en-US" sz="1200" b="1" dirty="0" err="1" smtClean="0">
                  <a:solidFill>
                    <a:schemeClr val="tx1">
                      <a:lumMod val="85000"/>
                    </a:schemeClr>
                  </a:solidFill>
                  <a:latin typeface="Gill Sans"/>
                  <a:cs typeface="Gill Sans"/>
                </a:rPr>
                <a:t>Desarrollo</a:t>
              </a:r>
              <a:r>
                <a:rPr lang="en-US" sz="1200" b="1" dirty="0" smtClean="0">
                  <a:solidFill>
                    <a:schemeClr val="tx1">
                      <a:lumMod val="85000"/>
                    </a:schemeClr>
                  </a:solidFill>
                  <a:latin typeface="Gill Sans"/>
                  <a:cs typeface="Gill Sans"/>
                </a:rPr>
                <a:t> de </a:t>
              </a:r>
              <a:r>
                <a:rPr lang="en-US" sz="1200" b="1" dirty="0" err="1" smtClean="0">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4" name="Rectangle 3"/>
          <p:cNvSpPr/>
          <p:nvPr/>
        </p:nvSpPr>
        <p:spPr>
          <a:xfrm>
            <a:off x="4601637" y="1592520"/>
            <a:ext cx="3898350" cy="5525102"/>
          </a:xfrm>
          <a:prstGeom prst="rect">
            <a:avLst/>
          </a:prstGeom>
        </p:spPr>
        <p:txBody>
          <a:bodyPr wrap="square">
            <a:spAutoFit/>
          </a:bodyPr>
          <a:lstStyle/>
          <a:p>
            <a:pPr algn="just">
              <a:lnSpc>
                <a:spcPct val="90000"/>
              </a:lnSpc>
            </a:pPr>
            <a:r>
              <a:rPr lang="es-DO" sz="1400" dirty="0" smtClean="0">
                <a:latin typeface="Gill Sans"/>
                <a:cs typeface="Gill Sans"/>
              </a:rPr>
              <a:t>Invenio </a:t>
            </a:r>
            <a:r>
              <a:rPr lang="es-DO" sz="1400" dirty="0">
                <a:latin typeface="Gill Sans"/>
                <a:cs typeface="Gill Sans"/>
              </a:rPr>
              <a:t>es una </a:t>
            </a:r>
            <a:r>
              <a:rPr lang="es-DO" sz="1400" dirty="0" smtClean="0">
                <a:latin typeface="Gill Sans"/>
                <a:cs typeface="Gill Sans"/>
              </a:rPr>
              <a:t>firma de Consultoría especializada </a:t>
            </a:r>
            <a:r>
              <a:rPr lang="es-DO" sz="1400" dirty="0">
                <a:latin typeface="Gill Sans"/>
                <a:cs typeface="Gill Sans"/>
              </a:rPr>
              <a:t>en </a:t>
            </a:r>
            <a:r>
              <a:rPr lang="es-DO" sz="1400" dirty="0" smtClean="0">
                <a:solidFill>
                  <a:srgbClr val="3366CC"/>
                </a:solidFill>
                <a:latin typeface="Gill Sans"/>
                <a:cs typeface="Gill Sans"/>
              </a:rPr>
              <a:t>Desarrollo de Liderazgo </a:t>
            </a:r>
            <a:r>
              <a:rPr lang="es-DO" sz="1400" dirty="0" smtClean="0">
                <a:latin typeface="Gill Sans"/>
                <a:cs typeface="Gill Sans"/>
              </a:rPr>
              <a:t>y</a:t>
            </a:r>
            <a:r>
              <a:rPr lang="es-DO" sz="1400" dirty="0" smtClean="0">
                <a:solidFill>
                  <a:srgbClr val="3366CC"/>
                </a:solidFill>
                <a:latin typeface="Gill Sans"/>
                <a:cs typeface="Gill Sans"/>
              </a:rPr>
              <a:t> Efectividad Organizacional. </a:t>
            </a:r>
            <a:r>
              <a:rPr lang="es-DO" sz="1400" dirty="0">
                <a:latin typeface="Gill Sans"/>
                <a:cs typeface="Gill Sans"/>
              </a:rPr>
              <a:t>Nuestras soluciones tienen como objetivo:</a:t>
            </a:r>
            <a:endParaRPr lang="es-DO" sz="1400" dirty="0" smtClean="0">
              <a:latin typeface="Gill Sans"/>
              <a:cs typeface="Gill Sans"/>
            </a:endParaRPr>
          </a:p>
          <a:p>
            <a:pPr algn="just">
              <a:lnSpc>
                <a:spcPct val="90000"/>
              </a:lnSpc>
            </a:pPr>
            <a:endParaRPr lang="es-DO" sz="1400" dirty="0" smtClean="0">
              <a:latin typeface="Gill Sans"/>
              <a:cs typeface="Gill Sans"/>
            </a:endParaRPr>
          </a:p>
          <a:p>
            <a:pPr marL="285750" indent="-285750" algn="just">
              <a:lnSpc>
                <a:spcPct val="90000"/>
              </a:lnSpc>
              <a:buClr>
                <a:srgbClr val="96C813"/>
              </a:buClr>
              <a:buFont typeface="Wingdings" charset="2"/>
              <a:buChar char="u"/>
            </a:pPr>
            <a:r>
              <a:rPr lang="es-DO" sz="1400" b="1" dirty="0" smtClean="0">
                <a:latin typeface="Gill Sans"/>
                <a:cs typeface="Gill Sans"/>
              </a:rPr>
              <a:t>Alinear</a:t>
            </a:r>
            <a:r>
              <a:rPr lang="es-DO" sz="1400" dirty="0" smtClean="0">
                <a:latin typeface="Gill Sans"/>
                <a:cs typeface="Gill Sans"/>
              </a:rPr>
              <a:t> la </a:t>
            </a:r>
            <a:r>
              <a:rPr lang="es-DO" sz="1400" dirty="0">
                <a:latin typeface="Gill Sans"/>
                <a:cs typeface="Gill Sans"/>
              </a:rPr>
              <a:t>estrategia </a:t>
            </a:r>
            <a:r>
              <a:rPr lang="es-DO" sz="1400" dirty="0" smtClean="0">
                <a:latin typeface="Gill Sans"/>
                <a:cs typeface="Gill Sans"/>
              </a:rPr>
              <a:t>humana a </a:t>
            </a:r>
            <a:r>
              <a:rPr lang="es-DO" sz="1400" dirty="0">
                <a:latin typeface="Gill Sans"/>
                <a:cs typeface="Gill Sans"/>
              </a:rPr>
              <a:t>la estrategia del </a:t>
            </a:r>
            <a:r>
              <a:rPr lang="es-DO" sz="1400" dirty="0" smtClean="0">
                <a:latin typeface="Gill Sans"/>
                <a:cs typeface="Gill Sans"/>
              </a:rPr>
              <a:t>negocio</a:t>
            </a:r>
          </a:p>
          <a:p>
            <a:pPr marL="285750" indent="-285750" algn="just">
              <a:lnSpc>
                <a:spcPct val="90000"/>
              </a:lnSpc>
              <a:buClr>
                <a:srgbClr val="96C813"/>
              </a:buClr>
              <a:buFont typeface="Wingdings" charset="2"/>
              <a:buChar char="u"/>
            </a:pPr>
            <a:r>
              <a:rPr lang="es-DO" sz="1400" b="1" dirty="0">
                <a:latin typeface="Gill Sans"/>
                <a:cs typeface="Gill Sans"/>
              </a:rPr>
              <a:t>Desarrollar</a:t>
            </a:r>
            <a:r>
              <a:rPr lang="es-DO" sz="1400" dirty="0">
                <a:latin typeface="Gill Sans"/>
                <a:cs typeface="Gill Sans"/>
              </a:rPr>
              <a:t> líderes capaces de asegurar la  sostenibilidad de la organización a largo </a:t>
            </a:r>
            <a:r>
              <a:rPr lang="es-DO" sz="1400" dirty="0" smtClean="0">
                <a:latin typeface="Gill Sans"/>
                <a:cs typeface="Gill Sans"/>
              </a:rPr>
              <a:t>plazo</a:t>
            </a:r>
            <a:endParaRPr lang="es-DO" sz="1400" dirty="0">
              <a:latin typeface="Gill Sans"/>
              <a:cs typeface="Gill Sans"/>
            </a:endParaRPr>
          </a:p>
          <a:p>
            <a:pPr marL="285750" indent="-285750" algn="just">
              <a:lnSpc>
                <a:spcPct val="90000"/>
              </a:lnSpc>
              <a:buClr>
                <a:srgbClr val="96C813"/>
              </a:buClr>
              <a:buFont typeface="Wingdings" charset="2"/>
              <a:buChar char="u"/>
            </a:pPr>
            <a:r>
              <a:rPr lang="es-DO" sz="1400" b="1" dirty="0" smtClean="0">
                <a:latin typeface="Gill Sans"/>
                <a:cs typeface="Gill Sans"/>
              </a:rPr>
              <a:t>Transformar</a:t>
            </a:r>
            <a:r>
              <a:rPr lang="es-DO" sz="1400" dirty="0" smtClean="0">
                <a:latin typeface="Gill Sans"/>
                <a:cs typeface="Gill Sans"/>
              </a:rPr>
              <a:t> equipos, procesos, y cultura para lograr mayor competitividad y mejores resultados</a:t>
            </a:r>
            <a:endParaRPr lang="es-DO" sz="1400" dirty="0">
              <a:latin typeface="Gill Sans"/>
              <a:cs typeface="Gill Sans"/>
            </a:endParaRPr>
          </a:p>
          <a:p>
            <a:pPr algn="just">
              <a:lnSpc>
                <a:spcPct val="90000"/>
              </a:lnSpc>
            </a:pPr>
            <a:endParaRPr lang="es-DO" sz="1400" dirty="0" smtClean="0">
              <a:latin typeface="Gill Sans"/>
              <a:cs typeface="Gill Sans"/>
            </a:endParaRPr>
          </a:p>
          <a:p>
            <a:pPr algn="just">
              <a:lnSpc>
                <a:spcPct val="90000"/>
              </a:lnSpc>
            </a:pPr>
            <a:r>
              <a:rPr lang="es-DO" sz="1400" dirty="0" smtClean="0">
                <a:latin typeface="Gill Sans"/>
                <a:cs typeface="Gill Sans"/>
              </a:rPr>
              <a:t>Nuestra misión es </a:t>
            </a:r>
            <a:r>
              <a:rPr lang="es-DO" sz="1400" dirty="0">
                <a:latin typeface="Gill Sans"/>
                <a:cs typeface="Gill Sans"/>
              </a:rPr>
              <a:t>maximizar el </a:t>
            </a:r>
            <a:r>
              <a:rPr lang="es-DO" sz="1400" dirty="0">
                <a:solidFill>
                  <a:srgbClr val="3366CC"/>
                </a:solidFill>
                <a:latin typeface="Gill Sans"/>
                <a:cs typeface="Gill Sans"/>
              </a:rPr>
              <a:t>potencial humano </a:t>
            </a:r>
            <a:r>
              <a:rPr lang="es-DO" sz="1400" dirty="0">
                <a:latin typeface="Gill Sans"/>
                <a:cs typeface="Gill Sans"/>
              </a:rPr>
              <a:t>en la organización, en la sociedad y en el </a:t>
            </a:r>
            <a:r>
              <a:rPr lang="es-DO" sz="1400" dirty="0" smtClean="0">
                <a:latin typeface="Gill Sans"/>
                <a:cs typeface="Gill Sans"/>
              </a:rPr>
              <a:t>país. Colaboramos con nuestros clientes para proveer </a:t>
            </a:r>
            <a:r>
              <a:rPr lang="es-DO" sz="1400" dirty="0" smtClean="0">
                <a:solidFill>
                  <a:srgbClr val="3366CC"/>
                </a:solidFill>
                <a:latin typeface="Gill Sans"/>
                <a:cs typeface="Gill Sans"/>
              </a:rPr>
              <a:t>soluciones customizadas </a:t>
            </a:r>
            <a:r>
              <a:rPr lang="es-DO" sz="1400" dirty="0" smtClean="0">
                <a:latin typeface="Gill Sans"/>
                <a:cs typeface="Gill Sans"/>
              </a:rPr>
              <a:t>que aseguran un incremento en la Calidad del Liderazgo y un mejoramiento en la Efectividad de la Organización. </a:t>
            </a:r>
          </a:p>
          <a:p>
            <a:pPr algn="just">
              <a:lnSpc>
                <a:spcPct val="90000"/>
              </a:lnSpc>
            </a:pPr>
            <a:r>
              <a:rPr lang="es-DO" sz="1400" dirty="0">
                <a:latin typeface="Gill Sans"/>
                <a:cs typeface="Gill Sans"/>
              </a:rPr>
              <a:t>Servimos a organizaciones que son receptivas al </a:t>
            </a:r>
            <a:r>
              <a:rPr lang="es-DO" sz="1400" dirty="0">
                <a:solidFill>
                  <a:srgbClr val="3366CC"/>
                </a:solidFill>
                <a:latin typeface="Gill Sans"/>
                <a:cs typeface="Gill Sans"/>
              </a:rPr>
              <a:t>cambio</a:t>
            </a:r>
            <a:r>
              <a:rPr lang="es-DO" sz="1400" dirty="0">
                <a:solidFill>
                  <a:srgbClr val="A2C816"/>
                </a:solidFill>
                <a:latin typeface="Gill Sans"/>
                <a:cs typeface="Gill Sans"/>
              </a:rPr>
              <a:t> </a:t>
            </a:r>
            <a:r>
              <a:rPr lang="es-DO" sz="1400" dirty="0">
                <a:latin typeface="Gill Sans"/>
                <a:cs typeface="Gill Sans"/>
              </a:rPr>
              <a:t>y están comprometidas con alcanzar nuevos niveles de </a:t>
            </a:r>
            <a:r>
              <a:rPr lang="es-DO" sz="1400" dirty="0">
                <a:solidFill>
                  <a:srgbClr val="3366CC"/>
                </a:solidFill>
                <a:latin typeface="Gill Sans"/>
                <a:cs typeface="Gill Sans"/>
              </a:rPr>
              <a:t>aprendizaje</a:t>
            </a:r>
            <a:r>
              <a:rPr lang="es-DO" sz="1400" dirty="0">
                <a:solidFill>
                  <a:srgbClr val="A2C816"/>
                </a:solidFill>
                <a:latin typeface="Gill Sans"/>
                <a:cs typeface="Gill Sans"/>
              </a:rPr>
              <a:t> </a:t>
            </a:r>
            <a:r>
              <a:rPr lang="es-DO" sz="1400" dirty="0">
                <a:latin typeface="Gill Sans"/>
                <a:cs typeface="Gill Sans"/>
              </a:rPr>
              <a:t>y </a:t>
            </a:r>
            <a:r>
              <a:rPr lang="es-DO" sz="1400" dirty="0">
                <a:solidFill>
                  <a:srgbClr val="3366CC"/>
                </a:solidFill>
                <a:latin typeface="Gill Sans"/>
                <a:cs typeface="Gill Sans"/>
              </a:rPr>
              <a:t>desempeño</a:t>
            </a:r>
            <a:r>
              <a:rPr lang="es-DO" sz="1400" dirty="0">
                <a:latin typeface="Gill Sans"/>
                <a:cs typeface="Gill Sans"/>
              </a:rPr>
              <a:t>. </a:t>
            </a:r>
          </a:p>
          <a:p>
            <a:pPr algn="just">
              <a:lnSpc>
                <a:spcPct val="90000"/>
              </a:lnSpc>
            </a:pPr>
            <a:r>
              <a:rPr lang="es-DO" sz="1400" dirty="0">
                <a:latin typeface="Gill Sans"/>
                <a:cs typeface="Gill Sans"/>
              </a:rPr>
              <a:t>Nuestro servicio de consultoría se caracteriza por mucha flexibilidad, una gran creatividad y extrema profesionalidad</a:t>
            </a:r>
          </a:p>
          <a:p>
            <a:pPr algn="just">
              <a:lnSpc>
                <a:spcPct val="90000"/>
              </a:lnSpc>
            </a:pPr>
            <a:endParaRPr lang="es-DO" sz="1400" dirty="0" smtClean="0">
              <a:latin typeface="Gill Sans"/>
              <a:cs typeface="Gill Sans"/>
            </a:endParaRPr>
          </a:p>
          <a:p>
            <a:pPr algn="just">
              <a:lnSpc>
                <a:spcPct val="90000"/>
              </a:lnSpc>
            </a:pPr>
            <a:endParaRPr lang="es-DO" sz="1400" dirty="0" smtClean="0">
              <a:latin typeface="Gill Sans"/>
              <a:cs typeface="Gill Sans"/>
            </a:endParaRPr>
          </a:p>
        </p:txBody>
      </p:sp>
      <p:sp>
        <p:nvSpPr>
          <p:cNvPr id="5" name="TextBox 4"/>
          <p:cNvSpPr txBox="1"/>
          <p:nvPr/>
        </p:nvSpPr>
        <p:spPr>
          <a:xfrm>
            <a:off x="9906000" y="2883647"/>
            <a:ext cx="184666" cy="369332"/>
          </a:xfrm>
          <a:prstGeom prst="rect">
            <a:avLst/>
          </a:prstGeom>
          <a:noFill/>
          <a:ln>
            <a:solidFill>
              <a:srgbClr val="3366CC"/>
            </a:solidFill>
          </a:ln>
        </p:spPr>
        <p:txBody>
          <a:bodyPr wrap="none" rtlCol="0">
            <a:spAutoFit/>
          </a:bodyPr>
          <a:lstStyle/>
          <a:p>
            <a:endParaRPr lang="en-US" dirty="0"/>
          </a:p>
        </p:txBody>
      </p:sp>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A2C816"/>
                </a:solidFill>
                <a:latin typeface="Gill Sans"/>
                <a:cs typeface="Gill Sans"/>
              </a:rPr>
              <a:t>Invenio</a:t>
            </a:r>
            <a:endParaRPr lang="en-US" b="1" dirty="0">
              <a:solidFill>
                <a:srgbClr val="A2C816"/>
              </a:solidFill>
              <a:latin typeface="Gill Sans"/>
              <a:cs typeface="Gill Sans"/>
            </a:endParaRPr>
          </a:p>
        </p:txBody>
      </p:sp>
      <p:pic>
        <p:nvPicPr>
          <p:cNvPr id="19" name="Picture 18"/>
          <p:cNvPicPr>
            <a:picLocks noChangeAspect="1"/>
          </p:cNvPicPr>
          <p:nvPr/>
        </p:nvPicPr>
        <p:blipFill rotWithShape="1">
          <a:blip r:embed="rId4"/>
          <a:srcRect l="2477" t="1909" r="2165" b="1"/>
          <a:stretch/>
        </p:blipFill>
        <p:spPr>
          <a:xfrm>
            <a:off x="356725" y="2337225"/>
            <a:ext cx="4209536" cy="3196846"/>
          </a:xfrm>
          <a:prstGeom prst="rect">
            <a:avLst/>
          </a:prstGeom>
        </p:spPr>
      </p:pic>
    </p:spTree>
    <p:extLst>
      <p:ext uri="{BB962C8B-B14F-4D97-AF65-F5344CB8AC3E}">
        <p14:creationId xmlns:p14="http://schemas.microsoft.com/office/powerpoint/2010/main" val="348945779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Coaching</a:t>
            </a:r>
            <a:endParaRPr lang="en-US" sz="1600" b="1" dirty="0">
              <a:solidFill>
                <a:schemeClr val="bg1">
                  <a:lumMod val="50000"/>
                </a:schemeClr>
              </a:solidFill>
              <a:latin typeface="Gill Sans"/>
              <a:cs typeface="Gill Sans"/>
            </a:endParaRPr>
          </a:p>
        </p:txBody>
      </p:sp>
      <p:sp>
        <p:nvSpPr>
          <p:cNvPr id="10" name="Round Same Side Corner Rectangle 9"/>
          <p:cNvSpPr/>
          <p:nvPr/>
        </p:nvSpPr>
        <p:spPr>
          <a:xfrm>
            <a:off x="5909550" y="952627"/>
            <a:ext cx="154057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Capacitación</a:t>
            </a:r>
            <a:endParaRPr lang="en-US" sz="1600" b="1" dirty="0">
              <a:solidFill>
                <a:schemeClr val="bg1">
                  <a:lumMod val="50000"/>
                </a:schemeClr>
              </a:solidFill>
              <a:latin typeface="Gill Sans"/>
              <a:cs typeface="Gill Sans"/>
            </a:endParaRPr>
          </a:p>
        </p:txBody>
      </p:sp>
      <p:sp>
        <p:nvSpPr>
          <p:cNvPr id="11" name="Round Same Side Corner Rectangle 10"/>
          <p:cNvSpPr/>
          <p:nvPr/>
        </p:nvSpPr>
        <p:spPr>
          <a:xfrm>
            <a:off x="7424056"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Consultoría</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20" name="Content Placeholder 2"/>
          <p:cNvSpPr>
            <a:spLocks noGrp="1"/>
          </p:cNvSpPr>
          <p:nvPr>
            <p:ph idx="1"/>
          </p:nvPr>
        </p:nvSpPr>
        <p:spPr>
          <a:xfrm>
            <a:off x="4409405" y="1688747"/>
            <a:ext cx="4038600" cy="4755509"/>
          </a:xfrm>
        </p:spPr>
        <p:txBody>
          <a:bodyPr>
            <a:noAutofit/>
          </a:bodyPr>
          <a:lstStyle/>
          <a:p>
            <a:pPr marL="0" lvl="0" indent="0" algn="just">
              <a:buNone/>
            </a:pPr>
            <a:r>
              <a:rPr lang="es-DO" sz="1600" dirty="0" smtClean="0"/>
              <a:t>Nuestros servicios y programas:</a:t>
            </a:r>
          </a:p>
          <a:p>
            <a:pPr lvl="0" algn="just">
              <a:buClr>
                <a:schemeClr val="accent3"/>
              </a:buClr>
              <a:buSzPct val="125000"/>
              <a:buFont typeface="Arial"/>
              <a:buChar char="•"/>
            </a:pPr>
            <a:r>
              <a:rPr lang="es-DO" sz="1600" dirty="0" smtClean="0"/>
              <a:t>Son procesos de </a:t>
            </a:r>
            <a:r>
              <a:rPr lang="es-DO" sz="1600" dirty="0"/>
              <a:t>c</a:t>
            </a:r>
            <a:r>
              <a:rPr lang="es-DO" sz="1600" dirty="0" smtClean="0"/>
              <a:t>onsultoría </a:t>
            </a:r>
            <a:r>
              <a:rPr lang="es-DO" sz="1600" dirty="0" smtClean="0">
                <a:solidFill>
                  <a:srgbClr val="3366CC"/>
                </a:solidFill>
              </a:rPr>
              <a:t>altamente customizados </a:t>
            </a:r>
            <a:r>
              <a:rPr lang="es-DO" sz="1600" dirty="0">
                <a:solidFill>
                  <a:srgbClr val="FFFFFF"/>
                </a:solidFill>
              </a:rPr>
              <a:t> </a:t>
            </a:r>
            <a:r>
              <a:rPr lang="es-DO" sz="1600" dirty="0" smtClean="0">
                <a:solidFill>
                  <a:srgbClr val="000000"/>
                </a:solidFill>
              </a:rPr>
              <a:t>y  e</a:t>
            </a:r>
            <a:r>
              <a:rPr lang="es-DO" sz="1600" dirty="0" smtClean="0"/>
              <a:t>nfocados en el contexto, fortalezas y retos de crecimiento de la organización, el equipo y/o los líderes  </a:t>
            </a:r>
          </a:p>
          <a:p>
            <a:pPr lvl="0" algn="just">
              <a:buClr>
                <a:schemeClr val="accent3"/>
              </a:buClr>
              <a:buSzPct val="125000"/>
              <a:buFont typeface="Arial"/>
              <a:buChar char="•"/>
            </a:pPr>
            <a:r>
              <a:rPr lang="es-DO" sz="1600" dirty="0" smtClean="0"/>
              <a:t>Partimos de la </a:t>
            </a:r>
            <a:r>
              <a:rPr lang="es-DO" sz="1600" dirty="0" smtClean="0">
                <a:solidFill>
                  <a:srgbClr val="3366CC"/>
                </a:solidFill>
              </a:rPr>
              <a:t>estrategia del negocio</a:t>
            </a:r>
            <a:r>
              <a:rPr lang="es-DO" sz="1600" dirty="0" smtClean="0">
                <a:solidFill>
                  <a:srgbClr val="3366FF"/>
                </a:solidFill>
              </a:rPr>
              <a:t> </a:t>
            </a:r>
            <a:r>
              <a:rPr lang="es-DO" sz="1600" dirty="0" smtClean="0"/>
              <a:t>para diseñar soluciones y nos apoyamos en las prácticas más recientes de gerencia y liderazgo</a:t>
            </a:r>
          </a:p>
          <a:p>
            <a:pPr lvl="0" algn="just">
              <a:buClr>
                <a:schemeClr val="accent3"/>
              </a:buClr>
              <a:buSzPct val="125000"/>
              <a:buFont typeface="Arial"/>
              <a:buChar char="•"/>
            </a:pPr>
            <a:r>
              <a:rPr lang="es-DO" sz="1600" dirty="0" smtClean="0"/>
              <a:t>Están orientados a la </a:t>
            </a:r>
            <a:r>
              <a:rPr lang="es-DO" sz="1600" dirty="0" smtClean="0">
                <a:solidFill>
                  <a:srgbClr val="3366CC"/>
                </a:solidFill>
              </a:rPr>
              <a:t>práctica </a:t>
            </a:r>
            <a:r>
              <a:rPr lang="es-DO" sz="1600" dirty="0" smtClean="0"/>
              <a:t>y</a:t>
            </a:r>
            <a:r>
              <a:rPr lang="es-DO" sz="1600" dirty="0" smtClean="0">
                <a:solidFill>
                  <a:schemeClr val="accent1"/>
                </a:solidFill>
              </a:rPr>
              <a:t> </a:t>
            </a:r>
            <a:r>
              <a:rPr lang="es-DO" sz="1600" dirty="0" smtClean="0">
                <a:solidFill>
                  <a:srgbClr val="3366CC"/>
                </a:solidFill>
              </a:rPr>
              <a:t>ejecución de acciones </a:t>
            </a:r>
            <a:r>
              <a:rPr lang="es-DO" sz="1600" dirty="0" smtClean="0"/>
              <a:t>que generan un nuevo nivel de desempeño organizacional y personal</a:t>
            </a:r>
          </a:p>
          <a:p>
            <a:pPr algn="just">
              <a:buClr>
                <a:schemeClr val="accent3"/>
              </a:buClr>
              <a:buSzPct val="125000"/>
            </a:pPr>
            <a:r>
              <a:rPr lang="es-DO" sz="1600" dirty="0"/>
              <a:t>Son experiencias únicas de aprendizaje personal </a:t>
            </a:r>
            <a:r>
              <a:rPr lang="es-DO" sz="1600" dirty="0" smtClean="0"/>
              <a:t>y grupal que </a:t>
            </a:r>
            <a:r>
              <a:rPr lang="es-DO" sz="1600" dirty="0"/>
              <a:t>resultan en una </a:t>
            </a:r>
            <a:r>
              <a:rPr lang="es-DO" sz="1600" dirty="0">
                <a:solidFill>
                  <a:srgbClr val="3366CC"/>
                </a:solidFill>
              </a:rPr>
              <a:t>transformación sostenible </a:t>
            </a:r>
            <a:r>
              <a:rPr lang="es-DO" sz="1600" dirty="0"/>
              <a:t>de la manera de ser, actuar y pensar </a:t>
            </a:r>
            <a:r>
              <a:rPr lang="es-DO" sz="1600" dirty="0" smtClean="0"/>
              <a:t>de los individuos</a:t>
            </a:r>
            <a:endParaRPr lang="es-DO" sz="1600" dirty="0"/>
          </a:p>
          <a:p>
            <a:pPr lvl="0" algn="just">
              <a:buClr>
                <a:schemeClr val="accent3"/>
              </a:buClr>
              <a:buSzPct val="125000"/>
              <a:buFont typeface="Arial"/>
              <a:buChar char="•"/>
            </a:pPr>
            <a:endParaRPr lang="es-DO" sz="1800" dirty="0" smtClean="0"/>
          </a:p>
          <a:p>
            <a:pPr>
              <a:buFont typeface="Wingdings" charset="2"/>
              <a:buChar char="Ø"/>
            </a:pPr>
            <a:endParaRPr lang="en-US" sz="1800" dirty="0"/>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accent3"/>
                </a:solidFill>
                <a:latin typeface="Gill Sans"/>
                <a:cs typeface="Gill Sans"/>
              </a:rPr>
              <a:t>Diferencia</a:t>
            </a:r>
            <a:endParaRPr lang="en-US" sz="1600" b="1" dirty="0">
              <a:solidFill>
                <a:schemeClr val="bg1">
                  <a:lumMod val="50000"/>
                </a:schemeClr>
              </a:solidFill>
              <a:latin typeface="Gill Sans"/>
              <a:cs typeface="Gill Sans"/>
            </a:endParaRPr>
          </a:p>
        </p:txBody>
      </p:sp>
      <p:pic>
        <p:nvPicPr>
          <p:cNvPr id="5" name="Picture 4"/>
          <p:cNvPicPr>
            <a:picLocks noChangeAspect="1"/>
          </p:cNvPicPr>
          <p:nvPr/>
        </p:nvPicPr>
        <p:blipFill>
          <a:blip r:embed="rId4"/>
          <a:stretch>
            <a:fillRect/>
          </a:stretch>
        </p:blipFill>
        <p:spPr>
          <a:xfrm>
            <a:off x="587052" y="2182251"/>
            <a:ext cx="3709649" cy="3861952"/>
          </a:xfrm>
          <a:prstGeom prst="rect">
            <a:avLst/>
          </a:prstGeom>
        </p:spPr>
      </p:pic>
    </p:spTree>
    <p:extLst>
      <p:ext uri="{BB962C8B-B14F-4D97-AF65-F5344CB8AC3E}">
        <p14:creationId xmlns:p14="http://schemas.microsoft.com/office/powerpoint/2010/main" val="47580158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Same Side Corner Rectangle 6"/>
          <p:cNvSpPr/>
          <p:nvPr/>
        </p:nvSpPr>
        <p:spPr>
          <a:xfrm>
            <a:off x="1679615" y="952627"/>
            <a:ext cx="1457390"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rgbClr val="7F7F7F"/>
                </a:solidFill>
                <a:latin typeface="Gill Sans"/>
                <a:cs typeface="Gill Sans"/>
              </a:rPr>
              <a:t>Diferencia</a:t>
            </a:r>
            <a:endParaRPr lang="en-US" sz="1400" b="1" dirty="0">
              <a:solidFill>
                <a:srgbClr val="7F7F7F"/>
              </a:solidFill>
              <a:latin typeface="Gill Sans"/>
              <a:cs typeface="Gill Sans"/>
            </a:endParaRPr>
          </a:p>
        </p:txBody>
      </p:sp>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Coaching</a:t>
            </a:r>
            <a:endParaRPr lang="en-US" sz="1600" b="1" dirty="0">
              <a:solidFill>
                <a:schemeClr val="bg1">
                  <a:lumMod val="50000"/>
                </a:schemeClr>
              </a:solidFill>
              <a:latin typeface="Gill Sans"/>
              <a:cs typeface="Gill Sans"/>
            </a:endParaRPr>
          </a:p>
        </p:txBody>
      </p:sp>
      <p:sp>
        <p:nvSpPr>
          <p:cNvPr id="10" name="Round Same Side Corner Rectangle 9"/>
          <p:cNvSpPr/>
          <p:nvPr/>
        </p:nvSpPr>
        <p:spPr>
          <a:xfrm>
            <a:off x="5909550" y="952627"/>
            <a:ext cx="154057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Capacitación</a:t>
            </a:r>
            <a:endParaRPr lang="en-US" sz="1600" b="1" dirty="0">
              <a:solidFill>
                <a:schemeClr val="bg1">
                  <a:lumMod val="50000"/>
                </a:schemeClr>
              </a:solidFill>
              <a:latin typeface="Gill Sans"/>
              <a:cs typeface="Gill Sans"/>
            </a:endParaRPr>
          </a:p>
        </p:txBody>
      </p:sp>
      <p:sp>
        <p:nvSpPr>
          <p:cNvPr id="11" name="Round Same Side Corner Rectangle 10"/>
          <p:cNvSpPr/>
          <p:nvPr/>
        </p:nvSpPr>
        <p:spPr>
          <a:xfrm>
            <a:off x="7424056"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Consultoría</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pic>
        <p:nvPicPr>
          <p:cNvPr id="17" name="Picture 7" descr="PPP_CGENE_CLP_Target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3158" y="2375425"/>
            <a:ext cx="2928221" cy="3447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3"/>
          <p:cNvSpPr txBox="1">
            <a:spLocks noChangeArrowheads="1"/>
          </p:cNvSpPr>
          <p:nvPr/>
        </p:nvSpPr>
        <p:spPr>
          <a:xfrm>
            <a:off x="3618829" y="1669519"/>
            <a:ext cx="4868267" cy="4743563"/>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80000"/>
              </a:lnSpc>
              <a:buFontTx/>
              <a:buNone/>
            </a:pPr>
            <a:endParaRPr lang="es-DO" sz="2000" dirty="0" smtClean="0">
              <a:solidFill>
                <a:srgbClr val="000000"/>
              </a:solidFill>
              <a:latin typeface="Gill Sans MT" charset="0"/>
            </a:endParaRPr>
          </a:p>
          <a:p>
            <a:pPr indent="0" algn="just">
              <a:buFontTx/>
              <a:buNone/>
            </a:pPr>
            <a:r>
              <a:rPr lang="es-DO" sz="1900" dirty="0" smtClean="0">
                <a:solidFill>
                  <a:srgbClr val="000000"/>
                </a:solidFill>
                <a:latin typeface="Gill Sans"/>
                <a:cs typeface="Gill Sans"/>
              </a:rPr>
              <a:t>Proveemos soluciones de alta </a:t>
            </a:r>
            <a:r>
              <a:rPr lang="es-DO" sz="1900" dirty="0" smtClean="0">
                <a:solidFill>
                  <a:srgbClr val="3366CC"/>
                </a:solidFill>
                <a:latin typeface="Gill Sans"/>
                <a:cs typeface="Gill Sans"/>
              </a:rPr>
              <a:t>customización</a:t>
            </a:r>
            <a:r>
              <a:rPr lang="es-DO" sz="1900" dirty="0" smtClean="0">
                <a:solidFill>
                  <a:srgbClr val="000000"/>
                </a:solidFill>
                <a:latin typeface="Gill Sans"/>
                <a:cs typeface="Gill Sans"/>
              </a:rPr>
              <a:t> y </a:t>
            </a:r>
            <a:r>
              <a:rPr lang="es-DO" sz="1900" dirty="0" smtClean="0">
                <a:solidFill>
                  <a:srgbClr val="3366CC"/>
                </a:solidFill>
                <a:latin typeface="Gill Sans"/>
                <a:cs typeface="Gill Sans"/>
              </a:rPr>
              <a:t>práctica implantación </a:t>
            </a:r>
            <a:r>
              <a:rPr lang="es-DO" sz="1900" dirty="0" smtClean="0">
                <a:solidFill>
                  <a:srgbClr val="000000"/>
                </a:solidFill>
                <a:latin typeface="Gill Sans"/>
                <a:cs typeface="Gill Sans"/>
              </a:rPr>
              <a:t>para responder a preguntas tales como:</a:t>
            </a:r>
          </a:p>
          <a:p>
            <a:pPr indent="0" algn="just">
              <a:buFontTx/>
              <a:buNone/>
            </a:pPr>
            <a:endParaRPr lang="es-DO" sz="1900" dirty="0" smtClean="0">
              <a:solidFill>
                <a:srgbClr val="000000"/>
              </a:solidFill>
              <a:latin typeface="Gill Sans"/>
              <a:cs typeface="Gill Sans"/>
            </a:endParaRPr>
          </a:p>
          <a:p>
            <a:pPr>
              <a:buClr>
                <a:srgbClr val="96C813"/>
              </a:buClr>
              <a:buFont typeface="Wingdings" charset="2"/>
              <a:buChar char="Ø"/>
            </a:pPr>
            <a:r>
              <a:rPr lang="es-DO" sz="1800" dirty="0" smtClean="0">
                <a:latin typeface="Gill Sans"/>
                <a:cs typeface="Gill Sans"/>
              </a:rPr>
              <a:t>Tiene su organización una estrategia de liderazgo que responde a los desafíos del negocio?</a:t>
            </a:r>
            <a:endParaRPr lang="es-DO" sz="1800" dirty="0">
              <a:latin typeface="Gill Sans"/>
              <a:cs typeface="Gill Sans"/>
            </a:endParaRPr>
          </a:p>
          <a:p>
            <a:pPr>
              <a:buClr>
                <a:srgbClr val="96C813"/>
              </a:buClr>
              <a:buFont typeface="Wingdings" charset="2"/>
              <a:buChar char="Ø"/>
            </a:pPr>
            <a:r>
              <a:rPr lang="es-DO" sz="1800" dirty="0" smtClean="0">
                <a:latin typeface="Gill Sans"/>
                <a:cs typeface="Gill Sans"/>
              </a:rPr>
              <a:t>Sabe cuáles </a:t>
            </a:r>
            <a:r>
              <a:rPr lang="es-DO" sz="1800" dirty="0">
                <a:latin typeface="Gill Sans"/>
                <a:cs typeface="Gill Sans"/>
              </a:rPr>
              <a:t>talentos </a:t>
            </a:r>
            <a:r>
              <a:rPr lang="es-DO" sz="1800" dirty="0" smtClean="0">
                <a:latin typeface="Gill Sans"/>
                <a:cs typeface="Gill Sans"/>
              </a:rPr>
              <a:t>debe </a:t>
            </a:r>
            <a:r>
              <a:rPr lang="es-DO" sz="1800" dirty="0">
                <a:latin typeface="Gill Sans"/>
                <a:cs typeface="Gill Sans"/>
              </a:rPr>
              <a:t>reclutar para </a:t>
            </a:r>
            <a:r>
              <a:rPr lang="es-DO" sz="1800" dirty="0" smtClean="0">
                <a:latin typeface="Gill Sans"/>
                <a:cs typeface="Gill Sans"/>
              </a:rPr>
              <a:t>sostener su competitividad en el actual contexto social?</a:t>
            </a:r>
            <a:endParaRPr lang="es-DO" sz="1800" dirty="0">
              <a:latin typeface="Gill Sans"/>
              <a:cs typeface="Gill Sans"/>
            </a:endParaRPr>
          </a:p>
          <a:p>
            <a:pPr>
              <a:buClr>
                <a:srgbClr val="96C813"/>
              </a:buClr>
              <a:buFont typeface="Wingdings" charset="2"/>
              <a:buChar char="Ø"/>
            </a:pPr>
            <a:r>
              <a:rPr lang="es-DO" sz="1800" dirty="0" smtClean="0">
                <a:latin typeface="Gill Sans"/>
                <a:cs typeface="Gill Sans"/>
              </a:rPr>
              <a:t>Ha </a:t>
            </a:r>
            <a:r>
              <a:rPr lang="es-DO" sz="1800" dirty="0">
                <a:latin typeface="Gill Sans"/>
                <a:cs typeface="Gill Sans"/>
              </a:rPr>
              <a:t>definido las competencias </a:t>
            </a:r>
            <a:r>
              <a:rPr lang="es-DO" sz="1800" dirty="0" smtClean="0">
                <a:latin typeface="Gill Sans"/>
                <a:cs typeface="Gill Sans"/>
              </a:rPr>
              <a:t>clave </a:t>
            </a:r>
            <a:r>
              <a:rPr lang="es-DO" sz="1800" dirty="0">
                <a:latin typeface="Gill Sans"/>
                <a:cs typeface="Gill Sans"/>
              </a:rPr>
              <a:t>que </a:t>
            </a:r>
            <a:r>
              <a:rPr lang="es-DO" sz="1800" dirty="0" smtClean="0">
                <a:latin typeface="Gill Sans"/>
                <a:cs typeface="Gill Sans"/>
              </a:rPr>
              <a:t>responden a los retos actuales de su organización?</a:t>
            </a:r>
            <a:endParaRPr lang="es-DO" sz="1800" dirty="0">
              <a:latin typeface="Gill Sans"/>
              <a:cs typeface="Gill Sans"/>
            </a:endParaRPr>
          </a:p>
          <a:p>
            <a:pPr>
              <a:buClr>
                <a:srgbClr val="96C813"/>
              </a:buClr>
              <a:buFont typeface="Wingdings" charset="2"/>
              <a:buChar char="Ø"/>
            </a:pPr>
            <a:r>
              <a:rPr lang="es-DO" sz="1800" dirty="0" smtClean="0">
                <a:latin typeface="Gill Sans"/>
                <a:cs typeface="Gill Sans"/>
              </a:rPr>
              <a:t>Ha </a:t>
            </a:r>
            <a:r>
              <a:rPr lang="es-DO" sz="1800" dirty="0">
                <a:latin typeface="Gill Sans"/>
                <a:cs typeface="Gill Sans"/>
              </a:rPr>
              <a:t>identificado los talentos </a:t>
            </a:r>
            <a:r>
              <a:rPr lang="es-DO" sz="1800" dirty="0" smtClean="0">
                <a:latin typeface="Gill Sans"/>
                <a:cs typeface="Gill Sans"/>
              </a:rPr>
              <a:t>en </a:t>
            </a:r>
            <a:r>
              <a:rPr lang="es-DO" sz="1800" dirty="0">
                <a:latin typeface="Gill Sans"/>
                <a:cs typeface="Gill Sans"/>
              </a:rPr>
              <a:t>s</a:t>
            </a:r>
            <a:r>
              <a:rPr lang="es-DO" sz="1800" dirty="0" smtClean="0">
                <a:latin typeface="Gill Sans"/>
                <a:cs typeface="Gill Sans"/>
              </a:rPr>
              <a:t>u organización </a:t>
            </a:r>
            <a:r>
              <a:rPr lang="es-DO" sz="1800">
                <a:latin typeface="Gill Sans"/>
                <a:cs typeface="Gill Sans"/>
              </a:rPr>
              <a:t>y </a:t>
            </a:r>
            <a:r>
              <a:rPr lang="es-DO" sz="1800" smtClean="0">
                <a:latin typeface="Gill Sans"/>
                <a:cs typeface="Gill Sans"/>
              </a:rPr>
              <a:t>tiene un </a:t>
            </a:r>
            <a:r>
              <a:rPr lang="es-DO" sz="1800" dirty="0">
                <a:latin typeface="Gill Sans"/>
                <a:cs typeface="Gill Sans"/>
              </a:rPr>
              <a:t>plan de dasarrollo para cada uno</a:t>
            </a:r>
            <a:r>
              <a:rPr lang="es-DO" sz="1800" dirty="0" smtClean="0">
                <a:latin typeface="Gill Sans"/>
                <a:cs typeface="Gill Sans"/>
              </a:rPr>
              <a:t>?</a:t>
            </a:r>
          </a:p>
          <a:p>
            <a:pPr>
              <a:buClr>
                <a:srgbClr val="96C813"/>
              </a:buClr>
              <a:buFont typeface="Wingdings" charset="2"/>
              <a:buChar char="Ø"/>
            </a:pPr>
            <a:r>
              <a:rPr lang="es-DO" sz="1800" dirty="0" smtClean="0">
                <a:latin typeface="Gill Sans"/>
                <a:cs typeface="Gill Sans"/>
              </a:rPr>
              <a:t>Ha evaluado la calidad de sus líderes y sabe cómo mejorarla?</a:t>
            </a:r>
            <a:endParaRPr lang="es-DO" sz="1800" dirty="0">
              <a:latin typeface="Gill Sans"/>
              <a:cs typeface="Gill Sans"/>
            </a:endParaRPr>
          </a:p>
          <a:p>
            <a:pPr>
              <a:buClr>
                <a:srgbClr val="96C813"/>
              </a:buClr>
              <a:buFont typeface="Wingdings" charset="2"/>
              <a:buChar char="Ø"/>
            </a:pPr>
            <a:r>
              <a:rPr lang="es-DO" sz="1800" dirty="0" smtClean="0">
                <a:latin typeface="Gill Sans"/>
                <a:cs typeface="Gill Sans"/>
              </a:rPr>
              <a:t>Tiene </a:t>
            </a:r>
            <a:r>
              <a:rPr lang="es-DO" sz="1800" dirty="0">
                <a:latin typeface="Gill Sans"/>
                <a:cs typeface="Gill Sans"/>
              </a:rPr>
              <a:t>un plan de </a:t>
            </a:r>
            <a:r>
              <a:rPr lang="es-DO" sz="1800" dirty="0" smtClean="0">
                <a:latin typeface="Gill Sans"/>
                <a:cs typeface="Gill Sans"/>
              </a:rPr>
              <a:t>sucesión</a:t>
            </a:r>
            <a:r>
              <a:rPr lang="es-DO" sz="1800" dirty="0">
                <a:latin typeface="Gill Sans"/>
                <a:cs typeface="Gill Sans"/>
              </a:rPr>
              <a:t>?</a:t>
            </a:r>
          </a:p>
          <a:p>
            <a:pPr>
              <a:buClr>
                <a:srgbClr val="96C813"/>
              </a:buClr>
              <a:buFont typeface="Wingdings" charset="2"/>
              <a:buChar char="Ø"/>
            </a:pPr>
            <a:r>
              <a:rPr lang="es-DO" sz="1800" dirty="0">
                <a:latin typeface="Gill Sans"/>
                <a:cs typeface="Gill Sans"/>
              </a:rPr>
              <a:t>Es efectiva la </a:t>
            </a:r>
            <a:r>
              <a:rPr lang="es-DO" sz="1800" dirty="0" smtClean="0">
                <a:latin typeface="Gill Sans"/>
                <a:cs typeface="Gill Sans"/>
              </a:rPr>
              <a:t>comunicación </a:t>
            </a:r>
            <a:r>
              <a:rPr lang="es-DO" sz="1800" dirty="0">
                <a:latin typeface="Gill Sans"/>
                <a:cs typeface="Gill Sans"/>
              </a:rPr>
              <a:t>en </a:t>
            </a:r>
            <a:r>
              <a:rPr lang="es-DO" sz="1800" dirty="0" smtClean="0">
                <a:latin typeface="Gill Sans"/>
                <a:cs typeface="Gill Sans"/>
              </a:rPr>
              <a:t>su organización</a:t>
            </a:r>
            <a:r>
              <a:rPr lang="es-DO" sz="1800" dirty="0">
                <a:latin typeface="Gill Sans"/>
                <a:cs typeface="Gill Sans"/>
              </a:rPr>
              <a:t>?</a:t>
            </a:r>
          </a:p>
          <a:p>
            <a:pPr>
              <a:buClr>
                <a:srgbClr val="96C813"/>
              </a:buClr>
              <a:buFont typeface="Wingdings" charset="2"/>
              <a:buChar char="Ø"/>
            </a:pPr>
            <a:r>
              <a:rPr lang="es-DO" sz="1800" dirty="0">
                <a:latin typeface="Gill Sans"/>
                <a:cs typeface="Gill Sans"/>
              </a:rPr>
              <a:t>Hay </a:t>
            </a:r>
            <a:r>
              <a:rPr lang="es-DO" sz="1800" dirty="0" smtClean="0">
                <a:latin typeface="Gill Sans"/>
                <a:cs typeface="Gill Sans"/>
              </a:rPr>
              <a:t>alineación </a:t>
            </a:r>
            <a:r>
              <a:rPr lang="es-DO" sz="1800" dirty="0">
                <a:latin typeface="Gill Sans"/>
                <a:cs typeface="Gill Sans"/>
              </a:rPr>
              <a:t>y </a:t>
            </a:r>
            <a:r>
              <a:rPr lang="es-DO" sz="1800" dirty="0" smtClean="0">
                <a:latin typeface="Gill Sans"/>
                <a:cs typeface="Gill Sans"/>
              </a:rPr>
              <a:t>colaboración en </a:t>
            </a:r>
            <a:r>
              <a:rPr lang="es-DO" sz="1800" dirty="0">
                <a:latin typeface="Gill Sans"/>
                <a:cs typeface="Gill Sans"/>
              </a:rPr>
              <a:t>los equipos y unidades de trabajo?</a:t>
            </a:r>
          </a:p>
          <a:p>
            <a:pPr>
              <a:buClr>
                <a:srgbClr val="96C813"/>
              </a:buClr>
              <a:buFont typeface="Wingdings" charset="2"/>
              <a:buChar char="Ø"/>
            </a:pPr>
            <a:r>
              <a:rPr lang="es-DO" sz="1800" dirty="0" smtClean="0">
                <a:latin typeface="Gill Sans"/>
                <a:cs typeface="Gill Sans"/>
              </a:rPr>
              <a:t>Tiene </a:t>
            </a:r>
            <a:r>
              <a:rPr lang="es-DO" sz="1800" dirty="0">
                <a:latin typeface="Gill Sans"/>
                <a:cs typeface="Gill Sans"/>
              </a:rPr>
              <a:t>empleados </a:t>
            </a:r>
            <a:r>
              <a:rPr lang="es-DO" sz="1800" dirty="0" smtClean="0">
                <a:latin typeface="Gill Sans"/>
                <a:cs typeface="Gill Sans"/>
              </a:rPr>
              <a:t>o grupos clave </a:t>
            </a:r>
            <a:r>
              <a:rPr lang="es-DO" sz="1800" dirty="0">
                <a:latin typeface="Gill Sans"/>
                <a:cs typeface="Gill Sans"/>
              </a:rPr>
              <a:t>que </a:t>
            </a:r>
            <a:r>
              <a:rPr lang="es-DO" sz="1800" dirty="0" smtClean="0">
                <a:latin typeface="Gill Sans"/>
                <a:cs typeface="Gill Sans"/>
              </a:rPr>
              <a:t>desea </a:t>
            </a:r>
            <a:r>
              <a:rPr lang="es-DO" sz="1800" dirty="0">
                <a:latin typeface="Gill Sans"/>
                <a:cs typeface="Gill Sans"/>
              </a:rPr>
              <a:t>desarrollar </a:t>
            </a:r>
            <a:r>
              <a:rPr lang="es-DO" sz="1800" dirty="0" smtClean="0">
                <a:latin typeface="Gill Sans"/>
                <a:cs typeface="Gill Sans"/>
              </a:rPr>
              <a:t>y promover</a:t>
            </a:r>
            <a:r>
              <a:rPr lang="es-DO" sz="1800" dirty="0">
                <a:latin typeface="Gill Sans"/>
                <a:cs typeface="Gill Sans"/>
              </a:rPr>
              <a:t>?</a:t>
            </a:r>
          </a:p>
          <a:p>
            <a:pPr>
              <a:buClr>
                <a:srgbClr val="96C813"/>
              </a:buClr>
              <a:buFont typeface="Wingdings" charset="2"/>
              <a:buChar char="Ø"/>
            </a:pPr>
            <a:r>
              <a:rPr lang="es-DO" sz="1800" dirty="0">
                <a:latin typeface="Gill Sans"/>
                <a:cs typeface="Gill Sans"/>
              </a:rPr>
              <a:t>Existen en la cultura barreras para la </a:t>
            </a:r>
            <a:r>
              <a:rPr lang="es-DO" sz="1800" dirty="0" smtClean="0">
                <a:latin typeface="Gill Sans"/>
                <a:cs typeface="Gill Sans"/>
              </a:rPr>
              <a:t>efectividad</a:t>
            </a:r>
            <a:r>
              <a:rPr lang="es-DO" sz="1800" dirty="0">
                <a:latin typeface="Gill Sans"/>
                <a:cs typeface="Gill Sans"/>
              </a:rPr>
              <a:t>?</a:t>
            </a:r>
          </a:p>
          <a:p>
            <a:pPr>
              <a:buClr>
                <a:srgbClr val="96C813"/>
              </a:buClr>
              <a:buFont typeface="Wingdings" charset="2"/>
              <a:buChar char="Ø"/>
            </a:pPr>
            <a:r>
              <a:rPr lang="es-DO" sz="1800" dirty="0" smtClean="0">
                <a:latin typeface="Gill Sans"/>
                <a:cs typeface="Gill Sans"/>
              </a:rPr>
              <a:t>Desea </a:t>
            </a:r>
            <a:r>
              <a:rPr lang="es-DO" sz="1800" dirty="0">
                <a:latin typeface="Gill Sans"/>
                <a:cs typeface="Gill Sans"/>
              </a:rPr>
              <a:t>acelerar un cambio de comportamiento o crear nuevos </a:t>
            </a:r>
            <a:r>
              <a:rPr lang="es-DO" sz="1800" dirty="0" smtClean="0">
                <a:latin typeface="Gill Sans"/>
                <a:cs typeface="Gill Sans"/>
              </a:rPr>
              <a:t>hábitos </a:t>
            </a:r>
            <a:r>
              <a:rPr lang="es-DO" sz="1800" dirty="0">
                <a:latin typeface="Gill Sans"/>
                <a:cs typeface="Gill Sans"/>
              </a:rPr>
              <a:t>en la </a:t>
            </a:r>
            <a:r>
              <a:rPr lang="es-DO" sz="1800" dirty="0" smtClean="0">
                <a:latin typeface="Gill Sans"/>
                <a:cs typeface="Gill Sans"/>
              </a:rPr>
              <a:t>organización</a:t>
            </a:r>
            <a:r>
              <a:rPr lang="es-DO" sz="1800" dirty="0">
                <a:latin typeface="Gill Sans"/>
                <a:cs typeface="Gill Sans"/>
              </a:rPr>
              <a:t>?</a:t>
            </a:r>
          </a:p>
          <a:p>
            <a:pPr algn="just">
              <a:lnSpc>
                <a:spcPct val="90000"/>
              </a:lnSpc>
              <a:buClr>
                <a:schemeClr val="accent3"/>
              </a:buClr>
              <a:buSzPct val="125000"/>
              <a:buFont typeface="Arial"/>
              <a:buChar char="•"/>
            </a:pPr>
            <a:endParaRPr lang="es-DO" sz="2000" dirty="0" smtClean="0">
              <a:solidFill>
                <a:srgbClr val="000000"/>
              </a:solidFill>
              <a:latin typeface="Gill Sans"/>
              <a:cs typeface="Gill Sans"/>
            </a:endParaRPr>
          </a:p>
        </p:txBody>
      </p:sp>
      <p:sp>
        <p:nvSpPr>
          <p:cNvPr id="8" name="Round Same Side Corner Rectangle 7"/>
          <p:cNvSpPr/>
          <p:nvPr/>
        </p:nvSpPr>
        <p:spPr>
          <a:xfrm>
            <a:off x="3122647"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accent3"/>
                </a:solidFill>
                <a:latin typeface="Gill Sans"/>
                <a:cs typeface="Gill Sans"/>
              </a:rPr>
              <a:t>Soluciones</a:t>
            </a:r>
            <a:endParaRPr lang="en-US" sz="1600" b="1" dirty="0">
              <a:solidFill>
                <a:schemeClr val="accent3"/>
              </a:solidFill>
              <a:latin typeface="Gill Sans"/>
              <a:cs typeface="Gill Sans"/>
            </a:endParaRPr>
          </a:p>
        </p:txBody>
      </p:sp>
    </p:spTree>
    <p:extLst>
      <p:ext uri="{BB962C8B-B14F-4D97-AF65-F5344CB8AC3E}">
        <p14:creationId xmlns:p14="http://schemas.microsoft.com/office/powerpoint/2010/main" val="543469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705324" y="952627"/>
            <a:ext cx="1324901"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rgbClr val="7F7F7F"/>
                </a:solidFill>
                <a:latin typeface="Gill Sans"/>
                <a:cs typeface="Gill Sans"/>
              </a:rPr>
              <a:t>Diferencia</a:t>
            </a:r>
            <a:endParaRPr lang="en-US" sz="1400" b="1" dirty="0">
              <a:solidFill>
                <a:srgbClr val="7F7F7F"/>
              </a:solidFill>
              <a:latin typeface="Gill Sans"/>
              <a:cs typeface="Gill Sans"/>
            </a:endParaRPr>
          </a:p>
        </p:txBody>
      </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Coaching</a:t>
            </a:r>
            <a:endParaRPr lang="en-US" sz="1600" b="1" dirty="0">
              <a:solidFill>
                <a:schemeClr val="bg1">
                  <a:lumMod val="50000"/>
                </a:schemeClr>
              </a:solidFill>
              <a:latin typeface="Gill Sans"/>
              <a:cs typeface="Gill Sans"/>
            </a:endParaRPr>
          </a:p>
        </p:txBody>
      </p:sp>
      <p:sp>
        <p:nvSpPr>
          <p:cNvPr id="10" name="Round Same Side Corner Rectangle 9"/>
          <p:cNvSpPr/>
          <p:nvPr/>
        </p:nvSpPr>
        <p:spPr>
          <a:xfrm>
            <a:off x="5909550" y="952627"/>
            <a:ext cx="154057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Capacitación</a:t>
            </a:r>
            <a:endParaRPr lang="en-US" sz="1600" b="1" dirty="0">
              <a:solidFill>
                <a:schemeClr val="bg1">
                  <a:lumMod val="50000"/>
                </a:schemeClr>
              </a:solidFill>
              <a:latin typeface="Gill Sans"/>
              <a:cs typeface="Gill Sans"/>
            </a:endParaRPr>
          </a:p>
        </p:txBody>
      </p:sp>
      <p:sp>
        <p:nvSpPr>
          <p:cNvPr id="11" name="Round Same Side Corner Rectangle 10"/>
          <p:cNvSpPr/>
          <p:nvPr/>
        </p:nvSpPr>
        <p:spPr>
          <a:xfrm>
            <a:off x="7424056"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Consultoría</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18" name="Rectangle 3"/>
          <p:cNvSpPr txBox="1">
            <a:spLocks noChangeArrowheads="1"/>
          </p:cNvSpPr>
          <p:nvPr/>
        </p:nvSpPr>
        <p:spPr>
          <a:xfrm>
            <a:off x="858459" y="1528701"/>
            <a:ext cx="7346952" cy="229462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80000"/>
              </a:lnSpc>
              <a:buFontTx/>
              <a:buNone/>
            </a:pPr>
            <a:endParaRPr lang="es-DO" sz="2000" dirty="0" smtClean="0">
              <a:solidFill>
                <a:srgbClr val="000000"/>
              </a:solidFill>
              <a:latin typeface="Gill Sans MT" charset="0"/>
            </a:endParaRPr>
          </a:p>
          <a:p>
            <a:pPr indent="0" algn="just">
              <a:buFontTx/>
              <a:buNone/>
            </a:pPr>
            <a:r>
              <a:rPr lang="es-DO" sz="1900" dirty="0" smtClean="0">
                <a:solidFill>
                  <a:srgbClr val="000000"/>
                </a:solidFill>
                <a:latin typeface="Gill Sans"/>
                <a:cs typeface="Gill Sans"/>
              </a:rPr>
              <a:t>Nuestro portafolio de servicios tiene tres focos de acción:</a:t>
            </a:r>
          </a:p>
          <a:p>
            <a:pPr indent="0" algn="just">
              <a:buNone/>
            </a:pPr>
            <a:r>
              <a:rPr lang="es-DO" sz="1900" b="1" dirty="0">
                <a:solidFill>
                  <a:srgbClr val="000000"/>
                </a:solidFill>
                <a:latin typeface="BlairMdITC TT-Medium"/>
                <a:cs typeface="BlairMdITC TT-Medium"/>
              </a:rPr>
              <a:t>1. </a:t>
            </a:r>
            <a:r>
              <a:rPr lang="es-DO" sz="1900" b="1" dirty="0" smtClean="0">
                <a:solidFill>
                  <a:srgbClr val="000000"/>
                </a:solidFill>
                <a:latin typeface="BlairMdITC TT-Medium"/>
                <a:cs typeface="BlairMdITC TT-Medium"/>
              </a:rPr>
              <a:t>Organización </a:t>
            </a:r>
            <a:endParaRPr lang="es-DO" sz="1900" b="1" dirty="0">
              <a:solidFill>
                <a:srgbClr val="000000"/>
              </a:solidFill>
              <a:latin typeface="BlairMdITC TT-Medium"/>
              <a:cs typeface="BlairMdITC TT-Medium"/>
            </a:endParaRPr>
          </a:p>
          <a:p>
            <a:pPr marL="685800" algn="just"/>
            <a:r>
              <a:rPr lang="es-DO" sz="1900" dirty="0" smtClean="0">
                <a:solidFill>
                  <a:srgbClr val="000000"/>
                </a:solidFill>
                <a:latin typeface="Gill Sans"/>
                <a:cs typeface="Gill Sans"/>
              </a:rPr>
              <a:t>Reflexión y discusión de </a:t>
            </a:r>
            <a:r>
              <a:rPr lang="es-DO" sz="1900" dirty="0" smtClean="0">
                <a:solidFill>
                  <a:srgbClr val="3366CC"/>
                </a:solidFill>
                <a:latin typeface="Gill Sans"/>
                <a:cs typeface="Gill Sans"/>
              </a:rPr>
              <a:t>estrategias institucionales</a:t>
            </a:r>
          </a:p>
          <a:p>
            <a:pPr marL="685800" algn="just"/>
            <a:r>
              <a:rPr lang="es-DO" sz="1900" dirty="0" smtClean="0">
                <a:solidFill>
                  <a:srgbClr val="000000"/>
                </a:solidFill>
                <a:latin typeface="Gill Sans"/>
                <a:cs typeface="Gill Sans"/>
              </a:rPr>
              <a:t>Planificación y alineación de la </a:t>
            </a:r>
            <a:r>
              <a:rPr lang="es-DO" sz="1900" dirty="0" smtClean="0">
                <a:solidFill>
                  <a:srgbClr val="3366CC"/>
                </a:solidFill>
                <a:latin typeface="Gill Sans"/>
                <a:cs typeface="Gill Sans"/>
              </a:rPr>
              <a:t>estrategia humana</a:t>
            </a:r>
            <a:r>
              <a:rPr lang="es-DO" sz="1900" dirty="0" smtClean="0">
                <a:solidFill>
                  <a:srgbClr val="000000"/>
                </a:solidFill>
                <a:latin typeface="Gill Sans"/>
                <a:cs typeface="Gill Sans"/>
              </a:rPr>
              <a:t> y el negocio</a:t>
            </a:r>
          </a:p>
          <a:p>
            <a:pPr marL="685800" algn="just"/>
            <a:r>
              <a:rPr lang="es-DO" sz="1900" dirty="0" smtClean="0">
                <a:solidFill>
                  <a:srgbClr val="000000"/>
                </a:solidFill>
                <a:latin typeface="Gill Sans"/>
                <a:cs typeface="Gill Sans"/>
              </a:rPr>
              <a:t>Estrategias de </a:t>
            </a:r>
            <a:r>
              <a:rPr lang="es-DO" sz="1900" dirty="0" smtClean="0">
                <a:solidFill>
                  <a:srgbClr val="3366CC"/>
                </a:solidFill>
                <a:latin typeface="Gill Sans"/>
                <a:cs typeface="Gill Sans"/>
              </a:rPr>
              <a:t>gestión del talento</a:t>
            </a:r>
            <a:r>
              <a:rPr lang="es-DO" sz="1900" dirty="0" smtClean="0">
                <a:solidFill>
                  <a:srgbClr val="000000"/>
                </a:solidFill>
                <a:latin typeface="Gill Sans"/>
                <a:cs typeface="Gill Sans"/>
              </a:rPr>
              <a:t>:  selección, desarrollo y sucesión</a:t>
            </a:r>
          </a:p>
          <a:p>
            <a:pPr marL="685800" algn="just"/>
            <a:r>
              <a:rPr lang="es-DO" sz="1900" dirty="0" smtClean="0">
                <a:solidFill>
                  <a:srgbClr val="000000"/>
                </a:solidFill>
                <a:latin typeface="Gill Sans"/>
                <a:cs typeface="Gill Sans"/>
              </a:rPr>
              <a:t>Transformación de </a:t>
            </a:r>
            <a:r>
              <a:rPr lang="es-DO" sz="1900" dirty="0" smtClean="0">
                <a:solidFill>
                  <a:srgbClr val="3366CC"/>
                </a:solidFill>
                <a:latin typeface="Gill Sans"/>
                <a:cs typeface="Gill Sans"/>
              </a:rPr>
              <a:t>cultura</a:t>
            </a:r>
            <a:r>
              <a:rPr lang="es-DO" sz="1900" dirty="0" smtClean="0">
                <a:solidFill>
                  <a:srgbClr val="000000"/>
                </a:solidFill>
                <a:latin typeface="Gill Sans"/>
                <a:cs typeface="Gill Sans"/>
              </a:rPr>
              <a:t> y gestión del </a:t>
            </a:r>
            <a:r>
              <a:rPr lang="es-DO" sz="1900" dirty="0" smtClean="0">
                <a:solidFill>
                  <a:srgbClr val="3366CC"/>
                </a:solidFill>
                <a:latin typeface="Gill Sans"/>
                <a:cs typeface="Gill Sans"/>
              </a:rPr>
              <a:t>cambio </a:t>
            </a:r>
          </a:p>
          <a:p>
            <a:pPr indent="0" algn="just">
              <a:buFontTx/>
              <a:buNone/>
            </a:pPr>
            <a:endParaRPr lang="es-DO" sz="2000" dirty="0" smtClean="0">
              <a:solidFill>
                <a:srgbClr val="000000"/>
              </a:solidFill>
              <a:latin typeface="Gill Sans"/>
              <a:cs typeface="Gill Sans"/>
            </a:endParaRPr>
          </a:p>
        </p:txBody>
      </p:sp>
      <p:sp>
        <p:nvSpPr>
          <p:cNvPr id="8" name="Round Same Side Corner Rectangle 7"/>
          <p:cNvSpPr/>
          <p:nvPr/>
        </p:nvSpPr>
        <p:spPr>
          <a:xfrm>
            <a:off x="2987527" y="952627"/>
            <a:ext cx="1687496"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accent3"/>
                </a:solidFill>
                <a:latin typeface="Gill Sans"/>
                <a:cs typeface="Gill Sans"/>
              </a:rPr>
              <a:t>Organización</a:t>
            </a:r>
            <a:endParaRPr lang="en-US" sz="1600" b="1" dirty="0">
              <a:solidFill>
                <a:schemeClr val="accent3"/>
              </a:solidFill>
              <a:latin typeface="Gill Sans"/>
              <a:cs typeface="Gill Sans"/>
            </a:endParaRPr>
          </a:p>
        </p:txBody>
      </p:sp>
      <p:pic>
        <p:nvPicPr>
          <p:cNvPr id="4" name="Picture 3"/>
          <p:cNvPicPr>
            <a:picLocks noChangeAspect="1"/>
          </p:cNvPicPr>
          <p:nvPr/>
        </p:nvPicPr>
        <p:blipFill rotWithShape="1">
          <a:blip r:embed="rId4"/>
          <a:srcRect l="6997" t="25268" r="6993" b="26960"/>
          <a:stretch/>
        </p:blipFill>
        <p:spPr>
          <a:xfrm>
            <a:off x="961310" y="4201602"/>
            <a:ext cx="7145672" cy="2350735"/>
          </a:xfrm>
          <a:prstGeom prst="rect">
            <a:avLst/>
          </a:prstGeom>
        </p:spPr>
      </p:pic>
    </p:spTree>
    <p:extLst>
      <p:ext uri="{BB962C8B-B14F-4D97-AF65-F5344CB8AC3E}">
        <p14:creationId xmlns:p14="http://schemas.microsoft.com/office/powerpoint/2010/main" val="18715028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Same Side Corner Rectangle 6"/>
          <p:cNvSpPr/>
          <p:nvPr/>
        </p:nvSpPr>
        <p:spPr>
          <a:xfrm>
            <a:off x="1679615" y="952627"/>
            <a:ext cx="1457390"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rgbClr val="7F7F7F"/>
                </a:solidFill>
                <a:latin typeface="Gill Sans"/>
                <a:cs typeface="Gill Sans"/>
              </a:rPr>
              <a:t>Diferencia</a:t>
            </a:r>
            <a:endParaRPr lang="en-US" sz="1400" b="1" dirty="0">
              <a:solidFill>
                <a:srgbClr val="7F7F7F"/>
              </a:solidFill>
              <a:latin typeface="Gill Sans"/>
              <a:cs typeface="Gill Sans"/>
            </a:endParaRPr>
          </a:p>
        </p:txBody>
      </p:sp>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Coaching</a:t>
            </a:r>
            <a:endParaRPr lang="en-US" sz="1600" b="1" dirty="0">
              <a:solidFill>
                <a:schemeClr val="bg1">
                  <a:lumMod val="50000"/>
                </a:schemeClr>
              </a:solidFill>
              <a:latin typeface="Gill Sans"/>
              <a:cs typeface="Gill Sans"/>
            </a:endParaRPr>
          </a:p>
        </p:txBody>
      </p:sp>
      <p:sp>
        <p:nvSpPr>
          <p:cNvPr id="10" name="Round Same Side Corner Rectangle 9"/>
          <p:cNvSpPr/>
          <p:nvPr/>
        </p:nvSpPr>
        <p:spPr>
          <a:xfrm>
            <a:off x="5909550" y="952627"/>
            <a:ext cx="154057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Capacitación</a:t>
            </a:r>
            <a:endParaRPr lang="en-US" sz="1600" b="1" dirty="0">
              <a:solidFill>
                <a:schemeClr val="bg1">
                  <a:lumMod val="50000"/>
                </a:schemeClr>
              </a:solidFill>
              <a:latin typeface="Gill Sans"/>
              <a:cs typeface="Gill Sans"/>
            </a:endParaRPr>
          </a:p>
        </p:txBody>
      </p:sp>
      <p:sp>
        <p:nvSpPr>
          <p:cNvPr id="11" name="Round Same Side Corner Rectangle 10"/>
          <p:cNvSpPr/>
          <p:nvPr/>
        </p:nvSpPr>
        <p:spPr>
          <a:xfrm>
            <a:off x="7424056"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Consultoría</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18" name="Rectangle 3"/>
          <p:cNvSpPr txBox="1">
            <a:spLocks noChangeArrowheads="1"/>
          </p:cNvSpPr>
          <p:nvPr/>
        </p:nvSpPr>
        <p:spPr>
          <a:xfrm>
            <a:off x="3940526" y="1628989"/>
            <a:ext cx="4585318" cy="4743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80000"/>
              </a:lnSpc>
              <a:buFontTx/>
              <a:buNone/>
            </a:pPr>
            <a:endParaRPr lang="es-DO" sz="2000" dirty="0" smtClean="0">
              <a:solidFill>
                <a:srgbClr val="000000"/>
              </a:solidFill>
              <a:latin typeface="Gill Sans MT" charset="0"/>
            </a:endParaRPr>
          </a:p>
          <a:p>
            <a:pPr indent="0" algn="just">
              <a:buFontTx/>
              <a:buNone/>
            </a:pPr>
            <a:r>
              <a:rPr lang="es-DO" sz="1900" dirty="0" smtClean="0">
                <a:solidFill>
                  <a:srgbClr val="000000"/>
                </a:solidFill>
                <a:latin typeface="Gill Sans"/>
                <a:cs typeface="Gill Sans"/>
              </a:rPr>
              <a:t>Nuestro portafolio de servicios tiene tres focos de acción:</a:t>
            </a:r>
          </a:p>
          <a:p>
            <a:pPr indent="0" algn="just">
              <a:buFontTx/>
              <a:buNone/>
            </a:pPr>
            <a:r>
              <a:rPr lang="es-DO" sz="1900" b="1" dirty="0" smtClean="0">
                <a:solidFill>
                  <a:srgbClr val="000000"/>
                </a:solidFill>
                <a:latin typeface="BlairMdITC TT-Medium"/>
                <a:cs typeface="BlairMdITC TT-Medium"/>
              </a:rPr>
              <a:t>2. Equipos</a:t>
            </a:r>
          </a:p>
          <a:p>
            <a:pPr marL="685800" algn="just"/>
            <a:r>
              <a:rPr lang="es-DO" sz="1900" dirty="0" smtClean="0">
                <a:solidFill>
                  <a:srgbClr val="3366CC"/>
                </a:solidFill>
                <a:latin typeface="Gill Sans"/>
                <a:cs typeface="Gill Sans"/>
              </a:rPr>
              <a:t>Alineación, Cohesión y Colaboración </a:t>
            </a:r>
            <a:r>
              <a:rPr lang="es-DO" sz="1900" dirty="0" smtClean="0">
                <a:solidFill>
                  <a:srgbClr val="000000"/>
                </a:solidFill>
                <a:latin typeface="Gill Sans"/>
                <a:cs typeface="Gill Sans"/>
              </a:rPr>
              <a:t>intra e inter-departamental</a:t>
            </a:r>
          </a:p>
          <a:p>
            <a:pPr marL="685800" algn="just"/>
            <a:r>
              <a:rPr lang="es-DO" sz="1900" dirty="0" smtClean="0">
                <a:solidFill>
                  <a:srgbClr val="000000"/>
                </a:solidFill>
                <a:latin typeface="Gill Sans"/>
                <a:cs typeface="Gill Sans"/>
              </a:rPr>
              <a:t>Efectividad de la </a:t>
            </a:r>
            <a:r>
              <a:rPr lang="es-DO" sz="1900" dirty="0" smtClean="0">
                <a:solidFill>
                  <a:srgbClr val="3366CC"/>
                </a:solidFill>
                <a:latin typeface="Gill Sans"/>
                <a:cs typeface="Gill Sans"/>
              </a:rPr>
              <a:t>Comunicación</a:t>
            </a:r>
            <a:r>
              <a:rPr lang="es-DO" sz="1900" dirty="0" smtClean="0">
                <a:solidFill>
                  <a:srgbClr val="000000"/>
                </a:solidFill>
                <a:latin typeface="Gill Sans"/>
                <a:cs typeface="Gill Sans"/>
              </a:rPr>
              <a:t> entre los miembros:  desarrollo de habilidades conversacionales, manejo de conflictos y retroalimentación afirmativa</a:t>
            </a:r>
          </a:p>
          <a:p>
            <a:pPr marL="685800" algn="just"/>
            <a:r>
              <a:rPr lang="es-DO" sz="1900" dirty="0" smtClean="0">
                <a:solidFill>
                  <a:srgbClr val="000000"/>
                </a:solidFill>
                <a:latin typeface="Gill Sans"/>
                <a:cs typeface="Gill Sans"/>
              </a:rPr>
              <a:t>Renovación de </a:t>
            </a:r>
            <a:r>
              <a:rPr lang="es-DO" sz="1900" dirty="0" smtClean="0">
                <a:solidFill>
                  <a:srgbClr val="3366CC"/>
                </a:solidFill>
                <a:latin typeface="Gill Sans"/>
                <a:cs typeface="Gill Sans"/>
              </a:rPr>
              <a:t>Compromiso y Aprendizaje Continuo</a:t>
            </a:r>
            <a:r>
              <a:rPr lang="es-DO" sz="1900" dirty="0" smtClean="0">
                <a:solidFill>
                  <a:srgbClr val="000000"/>
                </a:solidFill>
                <a:latin typeface="Gill Sans"/>
                <a:cs typeface="Gill Sans"/>
              </a:rPr>
              <a:t> (intervenciones para “Afilar la sierra”)</a:t>
            </a:r>
          </a:p>
          <a:p>
            <a:pPr indent="0" algn="just">
              <a:buFontTx/>
              <a:buNone/>
            </a:pPr>
            <a:endParaRPr lang="es-DO" sz="2000" dirty="0" smtClean="0">
              <a:solidFill>
                <a:srgbClr val="000000"/>
              </a:solidFill>
              <a:latin typeface="Gill Sans"/>
              <a:cs typeface="Gill Sans"/>
            </a:endParaRPr>
          </a:p>
        </p:txBody>
      </p:sp>
      <p:sp>
        <p:nvSpPr>
          <p:cNvPr id="8" name="Round Same Side Corner Rectangle 7"/>
          <p:cNvSpPr/>
          <p:nvPr/>
        </p:nvSpPr>
        <p:spPr>
          <a:xfrm>
            <a:off x="3122647"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accent3"/>
                </a:solidFill>
                <a:latin typeface="Gill Sans"/>
                <a:cs typeface="Gill Sans"/>
              </a:rPr>
              <a:t>Equipos</a:t>
            </a:r>
            <a:endParaRPr lang="en-US" sz="1600" b="1" dirty="0">
              <a:solidFill>
                <a:schemeClr val="accent3"/>
              </a:solidFill>
              <a:latin typeface="Gill Sans"/>
              <a:cs typeface="Gill Sans"/>
            </a:endParaRPr>
          </a:p>
        </p:txBody>
      </p:sp>
      <p:pic>
        <p:nvPicPr>
          <p:cNvPr id="4" name="Picture 3"/>
          <p:cNvPicPr>
            <a:picLocks noChangeAspect="1"/>
          </p:cNvPicPr>
          <p:nvPr/>
        </p:nvPicPr>
        <p:blipFill rotWithShape="1">
          <a:blip r:embed="rId4"/>
          <a:srcRect r="27225"/>
          <a:stretch/>
        </p:blipFill>
        <p:spPr>
          <a:xfrm>
            <a:off x="449562" y="2012986"/>
            <a:ext cx="3820115" cy="3979243"/>
          </a:xfrm>
          <a:prstGeom prst="rect">
            <a:avLst/>
          </a:prstGeom>
        </p:spPr>
      </p:pic>
    </p:spTree>
    <p:extLst>
      <p:ext uri="{BB962C8B-B14F-4D97-AF65-F5344CB8AC3E}">
        <p14:creationId xmlns:p14="http://schemas.microsoft.com/office/powerpoint/2010/main" val="191639376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Same Side Corner Rectangle 6"/>
          <p:cNvSpPr/>
          <p:nvPr/>
        </p:nvSpPr>
        <p:spPr>
          <a:xfrm>
            <a:off x="1679615" y="952627"/>
            <a:ext cx="1457390"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rgbClr val="7F7F7F"/>
                </a:solidFill>
                <a:latin typeface="Gill Sans"/>
                <a:cs typeface="Gill Sans"/>
              </a:rPr>
              <a:t>Diferencia</a:t>
            </a:r>
            <a:endParaRPr lang="en-US" sz="1400" b="1" dirty="0">
              <a:solidFill>
                <a:srgbClr val="7F7F7F"/>
              </a:solidFill>
              <a:latin typeface="Gill Sans"/>
              <a:cs typeface="Gill Sans"/>
            </a:endParaRPr>
          </a:p>
        </p:txBody>
      </p:sp>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Coaching</a:t>
            </a:r>
            <a:endParaRPr lang="en-US" sz="1600" b="1" dirty="0">
              <a:solidFill>
                <a:schemeClr val="bg1">
                  <a:lumMod val="50000"/>
                </a:schemeClr>
              </a:solidFill>
              <a:latin typeface="Gill Sans"/>
              <a:cs typeface="Gill Sans"/>
            </a:endParaRPr>
          </a:p>
        </p:txBody>
      </p:sp>
      <p:sp>
        <p:nvSpPr>
          <p:cNvPr id="10" name="Round Same Side Corner Rectangle 9"/>
          <p:cNvSpPr/>
          <p:nvPr/>
        </p:nvSpPr>
        <p:spPr>
          <a:xfrm>
            <a:off x="5909550" y="952627"/>
            <a:ext cx="154057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Capacitación</a:t>
            </a:r>
            <a:endParaRPr lang="en-US" sz="1600" b="1" dirty="0">
              <a:solidFill>
                <a:schemeClr val="bg1">
                  <a:lumMod val="50000"/>
                </a:schemeClr>
              </a:solidFill>
              <a:latin typeface="Gill Sans"/>
              <a:cs typeface="Gill Sans"/>
            </a:endParaRPr>
          </a:p>
        </p:txBody>
      </p:sp>
      <p:sp>
        <p:nvSpPr>
          <p:cNvPr id="11" name="Round Same Side Corner Rectangle 10"/>
          <p:cNvSpPr/>
          <p:nvPr/>
        </p:nvSpPr>
        <p:spPr>
          <a:xfrm>
            <a:off x="7424056"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Consultoría</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8" name="Round Same Side Corner Rectangle 7"/>
          <p:cNvSpPr/>
          <p:nvPr/>
        </p:nvSpPr>
        <p:spPr>
          <a:xfrm>
            <a:off x="3122647"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accent3"/>
                </a:solidFill>
                <a:latin typeface="Gill Sans"/>
                <a:cs typeface="Gill Sans"/>
              </a:rPr>
              <a:t>Equipos</a:t>
            </a:r>
            <a:endParaRPr lang="en-US" sz="1600" b="1" dirty="0">
              <a:solidFill>
                <a:schemeClr val="accent3"/>
              </a:solidFill>
              <a:latin typeface="Gill Sans"/>
              <a:cs typeface="Gill Sans"/>
            </a:endParaRPr>
          </a:p>
        </p:txBody>
      </p:sp>
      <p:sp>
        <p:nvSpPr>
          <p:cNvPr id="18" name="Rectangle 3"/>
          <p:cNvSpPr txBox="1">
            <a:spLocks noChangeArrowheads="1"/>
          </p:cNvSpPr>
          <p:nvPr/>
        </p:nvSpPr>
        <p:spPr>
          <a:xfrm>
            <a:off x="3940526" y="1628989"/>
            <a:ext cx="4585318" cy="4743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80000"/>
              </a:lnSpc>
              <a:buFontTx/>
              <a:buNone/>
            </a:pPr>
            <a:endParaRPr lang="es-DO" sz="2000" dirty="0" smtClean="0">
              <a:solidFill>
                <a:srgbClr val="000000"/>
              </a:solidFill>
              <a:latin typeface="Gill Sans MT" charset="0"/>
            </a:endParaRPr>
          </a:p>
          <a:p>
            <a:pPr indent="0" algn="just">
              <a:buFontTx/>
              <a:buNone/>
            </a:pPr>
            <a:r>
              <a:rPr lang="es-DO" sz="1900" dirty="0" smtClean="0">
                <a:solidFill>
                  <a:srgbClr val="000000"/>
                </a:solidFill>
                <a:latin typeface="Gill Sans"/>
                <a:cs typeface="Gill Sans"/>
              </a:rPr>
              <a:t>Nuestro portafolio de servicios tiene tres focos de acción:</a:t>
            </a:r>
          </a:p>
          <a:p>
            <a:pPr indent="0" algn="just">
              <a:buFontTx/>
              <a:buNone/>
            </a:pPr>
            <a:r>
              <a:rPr lang="es-DO" sz="1900" b="1" dirty="0" smtClean="0">
                <a:solidFill>
                  <a:srgbClr val="000000"/>
                </a:solidFill>
                <a:latin typeface="BlairMdITC TT-Medium"/>
                <a:cs typeface="BlairMdITC TT-Medium"/>
              </a:rPr>
              <a:t>2. Equipos</a:t>
            </a:r>
          </a:p>
          <a:p>
            <a:pPr marL="685800" algn="just"/>
            <a:r>
              <a:rPr lang="es-DO" sz="1900" dirty="0" smtClean="0">
                <a:solidFill>
                  <a:srgbClr val="3366CC"/>
                </a:solidFill>
                <a:latin typeface="Gill Sans"/>
                <a:cs typeface="Gill Sans"/>
              </a:rPr>
              <a:t>Alineación, Cohesión y Colaboración </a:t>
            </a:r>
            <a:r>
              <a:rPr lang="es-DO" sz="1900" dirty="0" smtClean="0">
                <a:solidFill>
                  <a:srgbClr val="000000"/>
                </a:solidFill>
                <a:latin typeface="Gill Sans"/>
                <a:cs typeface="Gill Sans"/>
              </a:rPr>
              <a:t>intra e inter-departamental</a:t>
            </a:r>
          </a:p>
          <a:p>
            <a:pPr marL="685800" algn="just"/>
            <a:r>
              <a:rPr lang="es-DO" sz="1900" dirty="0" smtClean="0">
                <a:solidFill>
                  <a:srgbClr val="000000"/>
                </a:solidFill>
                <a:latin typeface="Gill Sans"/>
                <a:cs typeface="Gill Sans"/>
              </a:rPr>
              <a:t>Efectividad de la </a:t>
            </a:r>
            <a:r>
              <a:rPr lang="es-DO" sz="1900" dirty="0" smtClean="0">
                <a:solidFill>
                  <a:srgbClr val="3366CC"/>
                </a:solidFill>
                <a:latin typeface="Gill Sans"/>
                <a:cs typeface="Gill Sans"/>
              </a:rPr>
              <a:t>Comunicación</a:t>
            </a:r>
            <a:r>
              <a:rPr lang="es-DO" sz="1900" dirty="0" smtClean="0">
                <a:solidFill>
                  <a:srgbClr val="000000"/>
                </a:solidFill>
                <a:latin typeface="Gill Sans"/>
                <a:cs typeface="Gill Sans"/>
              </a:rPr>
              <a:t> entre los miembros:  desarrollo de habilidades conversacionales, manejo de conflictos y retroalimentación afirmativa</a:t>
            </a:r>
          </a:p>
          <a:p>
            <a:pPr marL="685800" algn="just"/>
            <a:r>
              <a:rPr lang="es-DO" sz="1900" dirty="0" smtClean="0">
                <a:solidFill>
                  <a:srgbClr val="000000"/>
                </a:solidFill>
                <a:latin typeface="Gill Sans"/>
                <a:cs typeface="Gill Sans"/>
              </a:rPr>
              <a:t>Renovación de </a:t>
            </a:r>
            <a:r>
              <a:rPr lang="es-DO" sz="1900" dirty="0" smtClean="0">
                <a:solidFill>
                  <a:srgbClr val="3366CC"/>
                </a:solidFill>
                <a:latin typeface="Gill Sans"/>
                <a:cs typeface="Gill Sans"/>
              </a:rPr>
              <a:t>Compromiso y Aprendizaje Continuo</a:t>
            </a:r>
            <a:r>
              <a:rPr lang="es-DO" sz="1900" dirty="0" smtClean="0">
                <a:solidFill>
                  <a:srgbClr val="000000"/>
                </a:solidFill>
                <a:latin typeface="Gill Sans"/>
                <a:cs typeface="Gill Sans"/>
              </a:rPr>
              <a:t> (intervenciones para “Afilar la sierra”)</a:t>
            </a:r>
          </a:p>
          <a:p>
            <a:pPr indent="0" algn="just">
              <a:buFontTx/>
              <a:buNone/>
            </a:pPr>
            <a:endParaRPr lang="es-DO" sz="2000" dirty="0" smtClean="0">
              <a:solidFill>
                <a:srgbClr val="000000"/>
              </a:solidFill>
              <a:latin typeface="Gill Sans"/>
              <a:cs typeface="Gill Sans"/>
            </a:endParaRPr>
          </a:p>
        </p:txBody>
      </p:sp>
      <p:pic>
        <p:nvPicPr>
          <p:cNvPr id="5" name="Picture 4"/>
          <p:cNvPicPr>
            <a:picLocks noChangeAspect="1"/>
          </p:cNvPicPr>
          <p:nvPr/>
        </p:nvPicPr>
        <p:blipFill rotWithShape="1">
          <a:blip r:embed="rId4"/>
          <a:srcRect l="5992" r="8997"/>
          <a:stretch/>
        </p:blipFill>
        <p:spPr>
          <a:xfrm>
            <a:off x="366698" y="2272070"/>
            <a:ext cx="4000455" cy="3337261"/>
          </a:xfrm>
          <a:prstGeom prst="rect">
            <a:avLst/>
          </a:prstGeom>
        </p:spPr>
      </p:pic>
    </p:spTree>
    <p:extLst>
      <p:ext uri="{BB962C8B-B14F-4D97-AF65-F5344CB8AC3E}">
        <p14:creationId xmlns:p14="http://schemas.microsoft.com/office/powerpoint/2010/main" val="99076711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Same Side Corner Rectangle 6"/>
          <p:cNvSpPr/>
          <p:nvPr/>
        </p:nvSpPr>
        <p:spPr>
          <a:xfrm>
            <a:off x="1679615" y="952627"/>
            <a:ext cx="1457390"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rgbClr val="7F7F7F"/>
                </a:solidFill>
                <a:latin typeface="Gill Sans"/>
                <a:cs typeface="Gill Sans"/>
              </a:rPr>
              <a:t>Diferencia</a:t>
            </a:r>
            <a:endParaRPr lang="en-US" sz="1400" b="1" dirty="0">
              <a:solidFill>
                <a:srgbClr val="7F7F7F"/>
              </a:solidFill>
              <a:latin typeface="Gill Sans"/>
              <a:cs typeface="Gill Sans"/>
            </a:endParaRPr>
          </a:p>
        </p:txBody>
      </p:sp>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Coaching</a:t>
            </a:r>
            <a:endParaRPr lang="en-US" sz="1600" b="1" dirty="0">
              <a:solidFill>
                <a:schemeClr val="bg1">
                  <a:lumMod val="50000"/>
                </a:schemeClr>
              </a:solidFill>
              <a:latin typeface="Gill Sans"/>
              <a:cs typeface="Gill Sans"/>
            </a:endParaRPr>
          </a:p>
        </p:txBody>
      </p:sp>
      <p:sp>
        <p:nvSpPr>
          <p:cNvPr id="10" name="Round Same Side Corner Rectangle 9"/>
          <p:cNvSpPr/>
          <p:nvPr/>
        </p:nvSpPr>
        <p:spPr>
          <a:xfrm>
            <a:off x="5909550" y="952627"/>
            <a:ext cx="154057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Capacitación</a:t>
            </a:r>
            <a:endParaRPr lang="en-US" sz="1600" b="1" dirty="0">
              <a:solidFill>
                <a:schemeClr val="bg1">
                  <a:lumMod val="50000"/>
                </a:schemeClr>
              </a:solidFill>
              <a:latin typeface="Gill Sans"/>
              <a:cs typeface="Gill Sans"/>
            </a:endParaRPr>
          </a:p>
        </p:txBody>
      </p:sp>
      <p:sp>
        <p:nvSpPr>
          <p:cNvPr id="11" name="Round Same Side Corner Rectangle 10"/>
          <p:cNvSpPr/>
          <p:nvPr/>
        </p:nvSpPr>
        <p:spPr>
          <a:xfrm>
            <a:off x="7424056"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bg1">
                    <a:lumMod val="50000"/>
                  </a:schemeClr>
                </a:solidFill>
                <a:latin typeface="Gill Sans"/>
                <a:cs typeface="Gill Sans"/>
              </a:rPr>
              <a:t>Consultoría</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18" name="Rectangle 3"/>
          <p:cNvSpPr txBox="1">
            <a:spLocks noChangeArrowheads="1"/>
          </p:cNvSpPr>
          <p:nvPr/>
        </p:nvSpPr>
        <p:spPr>
          <a:xfrm>
            <a:off x="4873721" y="1879018"/>
            <a:ext cx="3109967" cy="42950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80000"/>
              </a:lnSpc>
              <a:buFontTx/>
              <a:buNone/>
            </a:pPr>
            <a:endParaRPr lang="es-DO" sz="2000" dirty="0" smtClean="0">
              <a:solidFill>
                <a:srgbClr val="000000"/>
              </a:solidFill>
              <a:latin typeface="Gill Sans MT" charset="0"/>
            </a:endParaRPr>
          </a:p>
          <a:p>
            <a:pPr indent="0" algn="just">
              <a:buFontTx/>
              <a:buNone/>
            </a:pPr>
            <a:r>
              <a:rPr lang="es-DO" sz="1900" dirty="0" smtClean="0">
                <a:solidFill>
                  <a:srgbClr val="000000"/>
                </a:solidFill>
                <a:latin typeface="Gill Sans"/>
                <a:cs typeface="Gill Sans"/>
              </a:rPr>
              <a:t>Nuestro portafolio de servicios tiene tres focos de acción:</a:t>
            </a:r>
          </a:p>
          <a:p>
            <a:pPr indent="0" algn="just">
              <a:buFontTx/>
              <a:buNone/>
            </a:pPr>
            <a:r>
              <a:rPr lang="es-DO" sz="1900" b="1" dirty="0">
                <a:solidFill>
                  <a:srgbClr val="000000"/>
                </a:solidFill>
                <a:latin typeface="BlairMdITC TT-Medium"/>
                <a:cs typeface="BlairMdITC TT-Medium"/>
              </a:rPr>
              <a:t>3</a:t>
            </a:r>
            <a:r>
              <a:rPr lang="es-DO" sz="1900" b="1" dirty="0" smtClean="0">
                <a:solidFill>
                  <a:srgbClr val="000000"/>
                </a:solidFill>
                <a:latin typeface="BlairMdITC TT-Medium"/>
                <a:cs typeface="BlairMdITC TT-Medium"/>
              </a:rPr>
              <a:t>. Individuos</a:t>
            </a:r>
            <a:endParaRPr lang="es-DO" sz="1900" dirty="0" smtClean="0">
              <a:solidFill>
                <a:srgbClr val="000000"/>
              </a:solidFill>
              <a:latin typeface="BlairMdITC TT-Medium"/>
              <a:cs typeface="BlairMdITC TT-Medium"/>
            </a:endParaRPr>
          </a:p>
          <a:p>
            <a:pPr indent="0" algn="just">
              <a:buFontTx/>
              <a:buNone/>
            </a:pPr>
            <a:r>
              <a:rPr lang="es-DO" sz="1900" dirty="0" smtClean="0">
                <a:solidFill>
                  <a:srgbClr val="000000"/>
                </a:solidFill>
                <a:latin typeface="Gill Sans"/>
                <a:cs typeface="Gill Sans"/>
              </a:rPr>
              <a:t>Coaching para el </a:t>
            </a:r>
            <a:r>
              <a:rPr lang="es-DO" sz="1900" dirty="0" smtClean="0">
                <a:solidFill>
                  <a:srgbClr val="3366CC"/>
                </a:solidFill>
                <a:latin typeface="Gill Sans"/>
                <a:cs typeface="Gill Sans"/>
              </a:rPr>
              <a:t>desarrollo</a:t>
            </a:r>
            <a:r>
              <a:rPr lang="es-DO" sz="1900" dirty="0" smtClean="0">
                <a:solidFill>
                  <a:srgbClr val="000000"/>
                </a:solidFill>
                <a:latin typeface="Gill Sans"/>
                <a:cs typeface="Gill Sans"/>
              </a:rPr>
              <a:t> de habilidades de liderazgo y/o mejora del desempeño</a:t>
            </a:r>
          </a:p>
          <a:p>
            <a:pPr indent="0" algn="just">
              <a:buFontTx/>
              <a:buNone/>
            </a:pPr>
            <a:r>
              <a:rPr lang="es-DO" sz="1900" dirty="0" smtClean="0">
                <a:solidFill>
                  <a:srgbClr val="000000"/>
                </a:solidFill>
                <a:latin typeface="Gill Sans"/>
                <a:cs typeface="Gill Sans"/>
              </a:rPr>
              <a:t>Mentoring o acompañamiento para la </a:t>
            </a:r>
            <a:r>
              <a:rPr lang="es-DO" sz="1900" dirty="0" smtClean="0">
                <a:solidFill>
                  <a:srgbClr val="3366CC"/>
                </a:solidFill>
                <a:latin typeface="Gill Sans"/>
                <a:cs typeface="Gill Sans"/>
              </a:rPr>
              <a:t>ejecución</a:t>
            </a:r>
            <a:r>
              <a:rPr lang="es-DO" sz="1900" dirty="0" smtClean="0">
                <a:solidFill>
                  <a:srgbClr val="000000"/>
                </a:solidFill>
                <a:latin typeface="Gill Sans"/>
                <a:cs typeface="Gill Sans"/>
              </a:rPr>
              <a:t> de retos o proyectos de desarrollo</a:t>
            </a:r>
          </a:p>
        </p:txBody>
      </p:sp>
      <p:sp>
        <p:nvSpPr>
          <p:cNvPr id="8" name="Round Same Side Corner Rectangle 7"/>
          <p:cNvSpPr/>
          <p:nvPr/>
        </p:nvSpPr>
        <p:spPr>
          <a:xfrm>
            <a:off x="3122647"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smtClean="0">
                <a:solidFill>
                  <a:schemeClr val="accent3"/>
                </a:solidFill>
                <a:latin typeface="Gill Sans"/>
                <a:cs typeface="Gill Sans"/>
              </a:rPr>
              <a:t>Líderes</a:t>
            </a:r>
            <a:endParaRPr lang="en-US" sz="1600" b="1" dirty="0">
              <a:solidFill>
                <a:schemeClr val="accent3"/>
              </a:solidFill>
              <a:latin typeface="Gill Sans"/>
              <a:cs typeface="Gill Sans"/>
            </a:endParaRPr>
          </a:p>
        </p:txBody>
      </p:sp>
      <p:pic>
        <p:nvPicPr>
          <p:cNvPr id="4" name="Picture 3"/>
          <p:cNvPicPr>
            <a:picLocks noChangeAspect="1"/>
          </p:cNvPicPr>
          <p:nvPr/>
        </p:nvPicPr>
        <p:blipFill>
          <a:blip r:embed="rId4"/>
          <a:stretch>
            <a:fillRect/>
          </a:stretch>
        </p:blipFill>
        <p:spPr>
          <a:xfrm>
            <a:off x="579978" y="2391264"/>
            <a:ext cx="4406446" cy="3250515"/>
          </a:xfrm>
          <a:prstGeom prst="rect">
            <a:avLst/>
          </a:prstGeom>
        </p:spPr>
      </p:pic>
    </p:spTree>
    <p:extLst>
      <p:ext uri="{BB962C8B-B14F-4D97-AF65-F5344CB8AC3E}">
        <p14:creationId xmlns:p14="http://schemas.microsoft.com/office/powerpoint/2010/main" val="240727064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5" name="TextBox 4"/>
          <p:cNvSpPr txBox="1"/>
          <p:nvPr/>
        </p:nvSpPr>
        <p:spPr>
          <a:xfrm>
            <a:off x="9906000" y="2883647"/>
            <a:ext cx="184666" cy="369332"/>
          </a:xfrm>
          <a:prstGeom prst="rect">
            <a:avLst/>
          </a:prstGeom>
          <a:noFill/>
          <a:ln>
            <a:solidFill>
              <a:srgbClr val="3366CC"/>
            </a:solidFill>
          </a:ln>
        </p:spPr>
        <p:txBody>
          <a:bodyPr wrap="none" rtlCol="0">
            <a:spAutoFit/>
          </a:bodyPr>
          <a:lstStyle/>
          <a:p>
            <a:endParaRPr lang="en-US" dirty="0"/>
          </a:p>
        </p:txBody>
      </p:sp>
      <p:sp>
        <p:nvSpPr>
          <p:cNvPr id="18" name="TextBox 17"/>
          <p:cNvSpPr txBox="1"/>
          <p:nvPr/>
        </p:nvSpPr>
        <p:spPr>
          <a:xfrm>
            <a:off x="478112" y="1671552"/>
            <a:ext cx="7408093" cy="2313454"/>
          </a:xfrm>
          <a:prstGeom prst="rect">
            <a:avLst/>
          </a:prstGeom>
          <a:noFill/>
        </p:spPr>
        <p:txBody>
          <a:bodyPr wrap="square" rtlCol="0">
            <a:spAutoFit/>
          </a:bodyPr>
          <a:lstStyle/>
          <a:p>
            <a:pPr marL="571500" algn="just">
              <a:buClr>
                <a:schemeClr val="accent2"/>
              </a:buClr>
              <a:buSzPct val="170000"/>
            </a:pPr>
            <a:r>
              <a:rPr lang="es-DO" dirty="0" smtClean="0">
                <a:latin typeface="Gill Sans"/>
                <a:cs typeface="Gill Sans"/>
              </a:rPr>
              <a:t>El Coaching es una relación dedicada al aprendizaje, desarrollo y desempeño del líder.  Tiene dos propósitos:  </a:t>
            </a:r>
          </a:p>
          <a:p>
            <a:pPr marL="914400" indent="-342900" algn="just">
              <a:buClr>
                <a:schemeClr val="accent3"/>
              </a:buClr>
              <a:buSzPct val="125000"/>
              <a:buFont typeface="Arial"/>
              <a:buChar char="•"/>
            </a:pPr>
            <a:r>
              <a:rPr lang="es-DO" b="1" dirty="0" smtClean="0">
                <a:solidFill>
                  <a:srgbClr val="3366CC"/>
                </a:solidFill>
                <a:latin typeface="Gill Sans"/>
                <a:cs typeface="Gill Sans"/>
              </a:rPr>
              <a:t>Efectividad</a:t>
            </a:r>
            <a:r>
              <a:rPr lang="es-DO" dirty="0" smtClean="0">
                <a:latin typeface="Gill Sans"/>
                <a:cs typeface="Gill Sans"/>
              </a:rPr>
              <a:t>:  el cliente se hace más competente y efectivo en su rol de liderazgo</a:t>
            </a:r>
          </a:p>
          <a:p>
            <a:pPr marL="914400" indent="-342900" algn="just">
              <a:buClr>
                <a:schemeClr val="accent3"/>
              </a:buClr>
              <a:buSzPct val="125000"/>
              <a:buFont typeface="Arial"/>
              <a:buChar char="•"/>
            </a:pPr>
            <a:r>
              <a:rPr lang="es-DO" b="1" dirty="0" smtClean="0">
                <a:solidFill>
                  <a:srgbClr val="3366CC"/>
                </a:solidFill>
                <a:latin typeface="Gill Sans"/>
                <a:cs typeface="Gill Sans"/>
              </a:rPr>
              <a:t>Auto-desarrollo</a:t>
            </a:r>
            <a:r>
              <a:rPr lang="es-DO" dirty="0" smtClean="0">
                <a:solidFill>
                  <a:srgbClr val="000000"/>
                </a:solidFill>
                <a:latin typeface="Gill Sans"/>
                <a:cs typeface="Gill Sans"/>
              </a:rPr>
              <a:t>:  el cliente asume la responsabilidad personal de desarrollar sus propias capacidades. </a:t>
            </a:r>
          </a:p>
          <a:p>
            <a:pPr marL="571500" algn="just">
              <a:lnSpc>
                <a:spcPct val="90000"/>
              </a:lnSpc>
              <a:buClr>
                <a:schemeClr val="accent2"/>
              </a:buClr>
              <a:buSzPct val="170000"/>
            </a:pPr>
            <a:endParaRPr lang="en-US" sz="2000" dirty="0" smtClean="0">
              <a:solidFill>
                <a:srgbClr val="000000"/>
              </a:solidFill>
              <a:latin typeface="Gill Sans"/>
              <a:cs typeface="Gill Sans"/>
            </a:endParaRPr>
          </a:p>
          <a:p>
            <a:pPr marL="571500" algn="just">
              <a:lnSpc>
                <a:spcPct val="90000"/>
              </a:lnSpc>
              <a:buClr>
                <a:schemeClr val="accent2"/>
              </a:buClr>
              <a:buSzPct val="170000"/>
            </a:pPr>
            <a:endParaRPr lang="es-DO" sz="2000" dirty="0">
              <a:solidFill>
                <a:srgbClr val="A2C816"/>
              </a:solidFill>
              <a:latin typeface="Gill Sans"/>
              <a:cs typeface="Gill Sans"/>
            </a:endParaRPr>
          </a:p>
        </p:txBody>
      </p:sp>
      <p:pic>
        <p:nvPicPr>
          <p:cNvPr id="21" name="Picture 20"/>
          <p:cNvPicPr>
            <a:picLocks noChangeAspect="1"/>
          </p:cNvPicPr>
          <p:nvPr/>
        </p:nvPicPr>
        <p:blipFill>
          <a:blip r:embed="rId4"/>
          <a:stretch>
            <a:fillRect/>
          </a:stretch>
        </p:blipFill>
        <p:spPr>
          <a:xfrm>
            <a:off x="2164499" y="3795056"/>
            <a:ext cx="4976752" cy="2689412"/>
          </a:xfrm>
          <a:prstGeom prst="rect">
            <a:avLst/>
          </a:prstGeom>
        </p:spPr>
      </p:pic>
      <p:pic>
        <p:nvPicPr>
          <p:cNvPr id="22" name="Picture 21"/>
          <p:cNvPicPr>
            <a:picLocks noChangeAspect="1"/>
          </p:cNvPicPr>
          <p:nvPr/>
        </p:nvPicPr>
        <p:blipFill>
          <a:blip r:embed="rId5"/>
          <a:stretch>
            <a:fillRect/>
          </a:stretch>
        </p:blipFill>
        <p:spPr>
          <a:xfrm>
            <a:off x="7603835" y="266558"/>
            <a:ext cx="1481320" cy="1481320"/>
          </a:xfrm>
          <a:prstGeom prst="rect">
            <a:avLst/>
          </a:prstGeom>
        </p:spPr>
      </p:pic>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accent3"/>
                </a:solidFill>
                <a:latin typeface="Gill Sans"/>
                <a:cs typeface="Gill Sans"/>
              </a:rPr>
              <a:t>Coaching</a:t>
            </a:r>
            <a:endParaRPr lang="en-US" sz="1600" b="1" dirty="0">
              <a:solidFill>
                <a:schemeClr val="accent3"/>
              </a:solidFill>
              <a:latin typeface="Gill Sans"/>
              <a:cs typeface="Gill Sans"/>
            </a:endParaRPr>
          </a:p>
        </p:txBody>
      </p:sp>
    </p:spTree>
    <p:extLst>
      <p:ext uri="{BB962C8B-B14F-4D97-AF65-F5344CB8AC3E}">
        <p14:creationId xmlns:p14="http://schemas.microsoft.com/office/powerpoint/2010/main" val="192324702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accent3"/>
                </a:solidFill>
                <a:latin typeface="Gill Sans"/>
                <a:cs typeface="Gill Sans"/>
              </a:rPr>
              <a:t>Coaching</a:t>
            </a:r>
            <a:endParaRPr lang="en-US" sz="1600" b="1" dirty="0">
              <a:solidFill>
                <a:schemeClr val="accent3"/>
              </a:solidFill>
              <a:latin typeface="Gill Sans"/>
              <a:cs typeface="Gill Sans"/>
            </a:endParaRPr>
          </a:p>
        </p:txBody>
      </p:sp>
      <p:pic>
        <p:nvPicPr>
          <p:cNvPr id="17" name="Picture 19" descr="Dio Top"/>
          <p:cNvPicPr>
            <a:picLocks noChangeAspect="1" noChangeArrowheads="1"/>
          </p:cNvPicPr>
          <p:nvPr/>
        </p:nvPicPr>
        <p:blipFill>
          <a:blip r:embed="rId4">
            <a:extLst>
              <a:ext uri="{28A0092B-C50C-407E-A947-70E740481C1C}">
                <a14:useLocalDpi xmlns:a14="http://schemas.microsoft.com/office/drawing/2010/main" val="0"/>
              </a:ext>
            </a:extLst>
          </a:blip>
          <a:srcRect l="7507" t="10143" r="5360"/>
          <a:stretch>
            <a:fillRect/>
          </a:stretch>
        </p:blipFill>
        <p:spPr bwMode="auto">
          <a:xfrm rot="409917" flipH="1">
            <a:off x="7577268" y="510087"/>
            <a:ext cx="1206966" cy="122362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5824620" y="995960"/>
            <a:ext cx="1855704" cy="338554"/>
          </a:xfrm>
          <a:prstGeom prst="rect">
            <a:avLst/>
          </a:prstGeom>
          <a:noFill/>
        </p:spPr>
        <p:txBody>
          <a:bodyPr wrap="square" rtlCol="0">
            <a:spAutoFit/>
          </a:bodyPr>
          <a:lstStyle/>
          <a:p>
            <a:pPr algn="ctr"/>
            <a:r>
              <a:rPr lang="en-US" sz="1600" b="1" dirty="0" smtClean="0">
                <a:latin typeface="Gill Sans"/>
                <a:cs typeface="Gill Sans"/>
              </a:rPr>
              <a:t>INDIVIDUAL</a:t>
            </a:r>
          </a:p>
        </p:txBody>
      </p:sp>
      <p:sp>
        <p:nvSpPr>
          <p:cNvPr id="4" name="Rectangle 3"/>
          <p:cNvSpPr/>
          <p:nvPr/>
        </p:nvSpPr>
        <p:spPr>
          <a:xfrm>
            <a:off x="377285" y="1669111"/>
            <a:ext cx="3877196" cy="323165"/>
          </a:xfrm>
          <a:prstGeom prst="rect">
            <a:avLst/>
          </a:prstGeom>
        </p:spPr>
        <p:txBody>
          <a:bodyPr wrap="none">
            <a:spAutoFit/>
          </a:bodyPr>
          <a:lstStyle/>
          <a:p>
            <a:pPr lvl="0" algn="just" fontAlgn="base">
              <a:lnSpc>
                <a:spcPct val="80000"/>
              </a:lnSpc>
              <a:spcBef>
                <a:spcPct val="20000"/>
              </a:spcBef>
              <a:spcAft>
                <a:spcPct val="0"/>
              </a:spcAft>
              <a:defRPr/>
            </a:pPr>
            <a:r>
              <a:rPr lang="es-DO" b="1" kern="0" dirty="0">
                <a:solidFill>
                  <a:srgbClr val="3366CC"/>
                </a:solidFill>
                <a:latin typeface="Gill Sans MT" pitchFamily="34" charset="0"/>
              </a:rPr>
              <a:t>Programas de Coaching Individual</a:t>
            </a:r>
          </a:p>
        </p:txBody>
      </p:sp>
      <p:sp>
        <p:nvSpPr>
          <p:cNvPr id="20" name="TextBox 19"/>
          <p:cNvSpPr txBox="1"/>
          <p:nvPr/>
        </p:nvSpPr>
        <p:spPr>
          <a:xfrm>
            <a:off x="895252" y="2166470"/>
            <a:ext cx="7322393" cy="2585323"/>
          </a:xfrm>
          <a:prstGeom prst="rect">
            <a:avLst/>
          </a:prstGeom>
          <a:noFill/>
        </p:spPr>
        <p:txBody>
          <a:bodyPr wrap="square" rtlCol="0">
            <a:spAutoFit/>
          </a:bodyPr>
          <a:lstStyle/>
          <a:p>
            <a:pPr algn="just"/>
            <a:r>
              <a:rPr lang="es-DO" dirty="0" smtClean="0">
                <a:latin typeface="Gill Sans"/>
                <a:cs typeface="Gill Sans"/>
              </a:rPr>
              <a:t>El propósito primario del Coaching Individual es el desarrollo de las habilidades de Liderazgo. </a:t>
            </a:r>
            <a:r>
              <a:rPr lang="es-DO" kern="0" dirty="0" smtClean="0">
                <a:latin typeface="Gill Sans"/>
                <a:cs typeface="Gill Sans"/>
              </a:rPr>
              <a:t>Nuestros programas son procesos de aprendizaje práctico, personalizado y orientado al logro de mejores resultados individuales que permitan una mayor efectividad en la organización. </a:t>
            </a:r>
            <a:r>
              <a:rPr lang="es-DO" dirty="0" smtClean="0">
                <a:latin typeface="Gill Sans"/>
                <a:cs typeface="Gill Sans"/>
              </a:rPr>
              <a:t>Las soluciones de Desarrollo Individual son moldeables para satisfacer las necesidades particulares de cada cliente.  Pueden incluir: evaluaciones de personalidad, coaching individual, acompañamiento en reuniones, guías de aprendizaje personal y plan de desarrollo individual</a:t>
            </a:r>
            <a:endParaRPr lang="es-DO" dirty="0">
              <a:latin typeface="Gill Sans"/>
              <a:cs typeface="Gill Sans"/>
            </a:endParaRPr>
          </a:p>
          <a:p>
            <a:pPr algn="just"/>
            <a:endParaRPr lang="en-US" dirty="0">
              <a:latin typeface="Gill Sans"/>
              <a:cs typeface="Gill Sans"/>
            </a:endParaRPr>
          </a:p>
        </p:txBody>
      </p:sp>
      <p:graphicFrame>
        <p:nvGraphicFramePr>
          <p:cNvPr id="21" name="Table 20"/>
          <p:cNvGraphicFramePr>
            <a:graphicFrameLocks noGrp="1"/>
          </p:cNvGraphicFramePr>
          <p:nvPr>
            <p:extLst>
              <p:ext uri="{D42A27DB-BD31-4B8C-83A1-F6EECF244321}">
                <p14:modId xmlns:p14="http://schemas.microsoft.com/office/powerpoint/2010/main" val="2397822400"/>
              </p:ext>
            </p:extLst>
          </p:nvPr>
        </p:nvGraphicFramePr>
        <p:xfrm>
          <a:off x="1341612" y="4833969"/>
          <a:ext cx="6449298" cy="1112520"/>
        </p:xfrm>
        <a:graphic>
          <a:graphicData uri="http://schemas.openxmlformats.org/drawingml/2006/table">
            <a:tbl>
              <a:tblPr firstRow="1" bandRow="1">
                <a:tableStyleId>{D03447BB-5D67-496B-8E87-E561075AD55C}</a:tableStyleId>
              </a:tblPr>
              <a:tblGrid>
                <a:gridCol w="2766243"/>
                <a:gridCol w="3683055"/>
              </a:tblGrid>
              <a:tr h="370840">
                <a:tc>
                  <a:txBody>
                    <a:bodyPr/>
                    <a:lstStyle/>
                    <a:p>
                      <a:r>
                        <a:rPr lang="en-US" dirty="0" err="1" smtClean="0">
                          <a:latin typeface="Gill Sans"/>
                          <a:cs typeface="Gill Sans"/>
                        </a:rPr>
                        <a:t>Programa</a:t>
                      </a:r>
                      <a:endParaRPr lang="en-US" dirty="0">
                        <a:latin typeface="Gill Sans"/>
                        <a:cs typeface="Gill Sans"/>
                      </a:endParaRPr>
                    </a:p>
                  </a:txBody>
                  <a:tcPr/>
                </a:tc>
                <a:tc>
                  <a:txBody>
                    <a:bodyPr/>
                    <a:lstStyle/>
                    <a:p>
                      <a:r>
                        <a:rPr lang="en-US" dirty="0" err="1" smtClean="0">
                          <a:latin typeface="Gill Sans"/>
                          <a:cs typeface="Gill Sans"/>
                        </a:rPr>
                        <a:t>Participante</a:t>
                      </a:r>
                      <a:endParaRPr lang="en-US" dirty="0">
                        <a:latin typeface="Gill Sans"/>
                        <a:cs typeface="Gill San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err="1" smtClean="0">
                          <a:solidFill>
                            <a:srgbClr val="000000"/>
                          </a:solidFill>
                          <a:latin typeface="Gill Sans"/>
                          <a:cs typeface="Gill Sans"/>
                        </a:rPr>
                        <a:t>NeXt</a:t>
                      </a:r>
                      <a:r>
                        <a:rPr lang="en-US" b="1" dirty="0" smtClean="0">
                          <a:solidFill>
                            <a:srgbClr val="000000"/>
                          </a:solidFill>
                          <a:latin typeface="Gill Sans"/>
                          <a:cs typeface="Gill Sans"/>
                        </a:rPr>
                        <a:t> </a:t>
                      </a:r>
                      <a:r>
                        <a:rPr lang="en-US" b="0" i="0" u="none" strike="noStrike" baseline="0" dirty="0" smtClean="0">
                          <a:solidFill>
                            <a:schemeClr val="tx1"/>
                          </a:solidFill>
                          <a:effectLst/>
                          <a:latin typeface="Wingdings"/>
                          <a:ea typeface="Wingdings"/>
                          <a:cs typeface="Wingdings"/>
                          <a:sym typeface="Wingdings"/>
                        </a:rPr>
                        <a:t></a:t>
                      </a:r>
                      <a:endParaRPr lang="en-US" b="1" dirty="0" smtClean="0">
                        <a:latin typeface="Gill Sans"/>
                        <a:cs typeface="Gill San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solidFill>
                            <a:srgbClr val="000000"/>
                          </a:solidFill>
                          <a:latin typeface="Gill Sans"/>
                          <a:cs typeface="Gill Sans"/>
                        </a:rPr>
                        <a:t>Contribuidor</a:t>
                      </a:r>
                      <a:r>
                        <a:rPr lang="en-US" dirty="0" smtClean="0">
                          <a:solidFill>
                            <a:srgbClr val="000000"/>
                          </a:solidFill>
                          <a:latin typeface="Gill Sans"/>
                          <a:cs typeface="Gill Sans"/>
                        </a:rPr>
                        <a:t> Alto </a:t>
                      </a:r>
                      <a:r>
                        <a:rPr lang="en-US" dirty="0" err="1" smtClean="0">
                          <a:solidFill>
                            <a:srgbClr val="000000"/>
                          </a:solidFill>
                          <a:latin typeface="Gill Sans"/>
                          <a:cs typeface="Gill Sans"/>
                        </a:rPr>
                        <a:t>Potencial</a:t>
                      </a:r>
                      <a:endParaRPr lang="en-US" dirty="0" smtClean="0">
                        <a:solidFill>
                          <a:srgbClr val="000000"/>
                        </a:solidFill>
                        <a:latin typeface="Gill Sans"/>
                        <a:cs typeface="Gill Sans"/>
                      </a:endParaRPr>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err="1" smtClean="0">
                          <a:solidFill>
                            <a:srgbClr val="000000"/>
                          </a:solidFill>
                          <a:latin typeface="Gill Sans"/>
                          <a:cs typeface="Gill Sans"/>
                        </a:rPr>
                        <a:t>SerLíder</a:t>
                      </a:r>
                      <a:r>
                        <a:rPr lang="en-US" b="1" dirty="0" smtClean="0">
                          <a:solidFill>
                            <a:srgbClr val="000000"/>
                          </a:solidFill>
                          <a:latin typeface="Gill Sans"/>
                          <a:cs typeface="Gill Sans"/>
                        </a:rPr>
                        <a:t> </a:t>
                      </a:r>
                      <a:r>
                        <a:rPr lang="en-US" b="0" i="0" u="none" strike="noStrike" baseline="0" dirty="0" smtClean="0">
                          <a:solidFill>
                            <a:schemeClr val="tx1"/>
                          </a:solidFill>
                          <a:effectLst/>
                          <a:latin typeface="Wingdings"/>
                          <a:ea typeface="Wingdings"/>
                          <a:cs typeface="Wingdings"/>
                          <a:sym typeface="Wingdings"/>
                        </a:rPr>
                        <a:t></a:t>
                      </a:r>
                      <a:endParaRPr lang="en-US" b="1" dirty="0" smtClean="0">
                        <a:latin typeface="Gill Sans"/>
                        <a:cs typeface="Gill San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smtClean="0">
                          <a:solidFill>
                            <a:srgbClr val="000000"/>
                          </a:solidFill>
                          <a:latin typeface="Gill Sans"/>
                          <a:cs typeface="Gill Sans"/>
                        </a:rPr>
                        <a:t>Líder</a:t>
                      </a:r>
                      <a:r>
                        <a:rPr lang="en-US" dirty="0" smtClean="0">
                          <a:solidFill>
                            <a:srgbClr val="000000"/>
                          </a:solidFill>
                          <a:latin typeface="Gill Sans"/>
                          <a:cs typeface="Gill Sans"/>
                        </a:rPr>
                        <a:t> de </a:t>
                      </a:r>
                      <a:r>
                        <a:rPr lang="en-US" dirty="0" err="1" smtClean="0">
                          <a:solidFill>
                            <a:srgbClr val="000000"/>
                          </a:solidFill>
                          <a:latin typeface="Gill Sans"/>
                          <a:cs typeface="Gill Sans"/>
                        </a:rPr>
                        <a:t>Contribuidores</a:t>
                      </a:r>
                      <a:r>
                        <a:rPr lang="en-US" dirty="0" smtClean="0">
                          <a:solidFill>
                            <a:srgbClr val="000000"/>
                          </a:solidFill>
                          <a:latin typeface="Gill Sans"/>
                          <a:cs typeface="Gill Sans"/>
                        </a:rPr>
                        <a:t> y </a:t>
                      </a:r>
                      <a:r>
                        <a:rPr lang="en-US" dirty="0" err="1" smtClean="0">
                          <a:solidFill>
                            <a:srgbClr val="000000"/>
                          </a:solidFill>
                          <a:latin typeface="Gill Sans"/>
                          <a:cs typeface="Gill Sans"/>
                        </a:rPr>
                        <a:t>Gerentes</a:t>
                      </a:r>
                      <a:endParaRPr lang="en-US" dirty="0" smtClean="0">
                        <a:solidFill>
                          <a:srgbClr val="000000"/>
                        </a:solidFill>
                        <a:latin typeface="Gill Sans"/>
                        <a:cs typeface="Gill Sans"/>
                      </a:endParaRPr>
                    </a:p>
                  </a:txBody>
                  <a:tcPr/>
                </a:tc>
              </a:tr>
            </a:tbl>
          </a:graphicData>
        </a:graphic>
      </p:graphicFrame>
    </p:spTree>
    <p:extLst>
      <p:ext uri="{BB962C8B-B14F-4D97-AF65-F5344CB8AC3E}">
        <p14:creationId xmlns:p14="http://schemas.microsoft.com/office/powerpoint/2010/main" val="172121077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67822"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dirty="0">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accent3"/>
                </a:solidFill>
                <a:latin typeface="Gill Sans"/>
                <a:cs typeface="Gill Sans"/>
              </a:rPr>
              <a:t>Coaching</a:t>
            </a:r>
            <a:endParaRPr lang="en-US" sz="1600" b="1" dirty="0">
              <a:solidFill>
                <a:schemeClr val="accent3"/>
              </a:solidFill>
              <a:latin typeface="Gill Sans"/>
              <a:cs typeface="Gill Sans"/>
            </a:endParaRPr>
          </a:p>
        </p:txBody>
      </p:sp>
      <p:pic>
        <p:nvPicPr>
          <p:cNvPr id="17" name="Picture 19" descr="Dio Top"/>
          <p:cNvPicPr>
            <a:picLocks noChangeAspect="1" noChangeArrowheads="1"/>
          </p:cNvPicPr>
          <p:nvPr/>
        </p:nvPicPr>
        <p:blipFill>
          <a:blip r:embed="rId4">
            <a:extLst>
              <a:ext uri="{28A0092B-C50C-407E-A947-70E740481C1C}">
                <a14:useLocalDpi xmlns:a14="http://schemas.microsoft.com/office/drawing/2010/main" val="0"/>
              </a:ext>
            </a:extLst>
          </a:blip>
          <a:srcRect l="7507" t="10143" r="5360"/>
          <a:stretch>
            <a:fillRect/>
          </a:stretch>
        </p:blipFill>
        <p:spPr bwMode="auto">
          <a:xfrm rot="409917" flipH="1">
            <a:off x="7577268" y="510087"/>
            <a:ext cx="1206966" cy="122362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5824620" y="995960"/>
            <a:ext cx="1855704" cy="338554"/>
          </a:xfrm>
          <a:prstGeom prst="rect">
            <a:avLst/>
          </a:prstGeom>
          <a:noFill/>
        </p:spPr>
        <p:txBody>
          <a:bodyPr wrap="square" rtlCol="0">
            <a:spAutoFit/>
          </a:bodyPr>
          <a:lstStyle/>
          <a:p>
            <a:pPr algn="ctr"/>
            <a:r>
              <a:rPr lang="en-US" sz="1600" b="1" dirty="0" smtClean="0">
                <a:latin typeface="Gill Sans"/>
                <a:cs typeface="Gill Sans"/>
              </a:rPr>
              <a:t>INDIVIDUAL</a:t>
            </a:r>
          </a:p>
        </p:txBody>
      </p:sp>
      <p:sp>
        <p:nvSpPr>
          <p:cNvPr id="4" name="Rectangle 3"/>
          <p:cNvSpPr/>
          <p:nvPr/>
        </p:nvSpPr>
        <p:spPr>
          <a:xfrm>
            <a:off x="449309" y="1669111"/>
            <a:ext cx="3733151" cy="323165"/>
          </a:xfrm>
          <a:prstGeom prst="rect">
            <a:avLst/>
          </a:prstGeom>
        </p:spPr>
        <p:txBody>
          <a:bodyPr wrap="none">
            <a:spAutoFit/>
          </a:bodyPr>
          <a:lstStyle/>
          <a:p>
            <a:pPr lvl="0" algn="just" fontAlgn="base">
              <a:lnSpc>
                <a:spcPct val="80000"/>
              </a:lnSpc>
              <a:spcBef>
                <a:spcPct val="20000"/>
              </a:spcBef>
              <a:spcAft>
                <a:spcPct val="0"/>
              </a:spcAft>
              <a:defRPr/>
            </a:pPr>
            <a:r>
              <a:rPr lang="es-DO" b="1" kern="0" dirty="0" smtClean="0">
                <a:solidFill>
                  <a:srgbClr val="3366CC"/>
                </a:solidFill>
                <a:latin typeface="Gill Sans MT" pitchFamily="34" charset="0"/>
              </a:rPr>
              <a:t>Programa </a:t>
            </a:r>
            <a:r>
              <a:rPr lang="es-DO" b="1" kern="0" dirty="0">
                <a:solidFill>
                  <a:srgbClr val="3366CC"/>
                </a:solidFill>
                <a:latin typeface="Gill Sans MT" pitchFamily="34" charset="0"/>
              </a:rPr>
              <a:t>de Coaching </a:t>
            </a:r>
            <a:r>
              <a:rPr lang="es-DO" b="1" kern="0" dirty="0" smtClean="0">
                <a:solidFill>
                  <a:srgbClr val="3366CC"/>
                </a:solidFill>
                <a:latin typeface="Gill Sans MT" pitchFamily="34" charset="0"/>
              </a:rPr>
              <a:t>Ejecutivo</a:t>
            </a:r>
            <a:endParaRPr lang="es-DO" b="1" kern="0" dirty="0">
              <a:solidFill>
                <a:srgbClr val="3366CC"/>
              </a:solidFill>
              <a:latin typeface="Gill Sans MT" pitchFamily="34" charset="0"/>
            </a:endParaRPr>
          </a:p>
        </p:txBody>
      </p:sp>
      <p:sp>
        <p:nvSpPr>
          <p:cNvPr id="18" name="TextBox 17"/>
          <p:cNvSpPr txBox="1"/>
          <p:nvPr/>
        </p:nvSpPr>
        <p:spPr>
          <a:xfrm>
            <a:off x="1024158" y="2428430"/>
            <a:ext cx="7015554" cy="3693319"/>
          </a:xfrm>
          <a:prstGeom prst="rect">
            <a:avLst/>
          </a:prstGeom>
          <a:noFill/>
        </p:spPr>
        <p:txBody>
          <a:bodyPr wrap="square" rtlCol="0">
            <a:spAutoFit/>
          </a:bodyPr>
          <a:lstStyle/>
          <a:p>
            <a:pPr algn="just"/>
            <a:r>
              <a:rPr lang="es-DO" dirty="0">
                <a:latin typeface="Gill Sans"/>
                <a:cs typeface="Gill Sans"/>
              </a:rPr>
              <a:t>El Coaching Ejecutivo es un acompañamiento para el desarrollo de las habilidades de liderazgo.  Está dirigido a Ejecutivos cuyos talentos son </a:t>
            </a:r>
            <a:r>
              <a:rPr lang="es-DO" dirty="0" smtClean="0">
                <a:latin typeface="Gill Sans"/>
                <a:cs typeface="Gill Sans"/>
              </a:rPr>
              <a:t>clave </a:t>
            </a:r>
            <a:r>
              <a:rPr lang="es-DO" dirty="0">
                <a:latin typeface="Gill Sans"/>
                <a:cs typeface="Gill Sans"/>
              </a:rPr>
              <a:t>para la organización.  Su propósito es proveer al líder de información, oportunidades de crecimiento, retos y retroalimentación que le permitan potencializar sus capacidades para catalizar la transformación </a:t>
            </a:r>
            <a:r>
              <a:rPr lang="es-DO" dirty="0" smtClean="0">
                <a:latin typeface="Gill Sans"/>
                <a:cs typeface="Gill Sans"/>
              </a:rPr>
              <a:t>organizacional.</a:t>
            </a:r>
            <a:r>
              <a:rPr lang="en-US" dirty="0" smtClean="0">
                <a:latin typeface="Gill Sans"/>
                <a:cs typeface="Gill Sans"/>
              </a:rPr>
              <a:t> </a:t>
            </a:r>
            <a:r>
              <a:rPr lang="es-DO" dirty="0" smtClean="0">
                <a:latin typeface="Gill Sans"/>
                <a:cs typeface="Gill Sans"/>
              </a:rPr>
              <a:t>Este </a:t>
            </a:r>
            <a:r>
              <a:rPr lang="es-DO" dirty="0">
                <a:latin typeface="Gill Sans"/>
                <a:cs typeface="Gill Sans"/>
              </a:rPr>
              <a:t>programa es altamente customizado para trabajar con el individuo y sus </a:t>
            </a:r>
            <a:r>
              <a:rPr lang="es-DO" dirty="0" smtClean="0">
                <a:latin typeface="Gill Sans"/>
                <a:cs typeface="Gill Sans"/>
              </a:rPr>
              <a:t>fortalezas.</a:t>
            </a:r>
            <a:r>
              <a:rPr lang="en-US" dirty="0" smtClean="0">
                <a:latin typeface="Gill Sans"/>
                <a:cs typeface="Gill Sans"/>
              </a:rPr>
              <a:t>  </a:t>
            </a:r>
            <a:r>
              <a:rPr lang="es-DO" dirty="0" smtClean="0">
                <a:latin typeface="Gill Sans"/>
                <a:cs typeface="Gill Sans"/>
              </a:rPr>
              <a:t>Puede incluir:</a:t>
            </a:r>
          </a:p>
          <a:p>
            <a:pPr algn="just"/>
            <a:endParaRPr lang="en-US" dirty="0">
              <a:latin typeface="Gill Sans"/>
              <a:cs typeface="Gill Sans"/>
            </a:endParaRPr>
          </a:p>
          <a:p>
            <a:pPr marL="285750" lvl="0" indent="-285750">
              <a:buClr>
                <a:srgbClr val="3366CC"/>
              </a:buClr>
              <a:buFont typeface="Arial"/>
              <a:buChar char="•"/>
            </a:pPr>
            <a:r>
              <a:rPr lang="es-DO" dirty="0" smtClean="0">
                <a:latin typeface="Gill Sans"/>
                <a:cs typeface="Gill Sans"/>
              </a:rPr>
              <a:t>Assessments personales y evaluaciones </a:t>
            </a:r>
            <a:r>
              <a:rPr lang="es-DO" dirty="0">
                <a:latin typeface="Gill Sans"/>
                <a:cs typeface="Gill Sans"/>
              </a:rPr>
              <a:t>360 </a:t>
            </a:r>
            <a:r>
              <a:rPr lang="es-DO" dirty="0" smtClean="0">
                <a:latin typeface="Gill Sans"/>
                <a:cs typeface="Gill Sans"/>
              </a:rPr>
              <a:t>grados</a:t>
            </a:r>
            <a:endParaRPr lang="en-US" dirty="0">
              <a:latin typeface="Gill Sans"/>
              <a:cs typeface="Gill Sans"/>
            </a:endParaRPr>
          </a:p>
          <a:p>
            <a:pPr marL="285750" lvl="0" indent="-285750">
              <a:buClr>
                <a:srgbClr val="3366CC"/>
              </a:buClr>
              <a:buFont typeface="Arial"/>
              <a:buChar char="•"/>
            </a:pPr>
            <a:r>
              <a:rPr lang="es-DO" dirty="0">
                <a:latin typeface="Gill Sans"/>
                <a:cs typeface="Gill Sans"/>
              </a:rPr>
              <a:t>Observación de conductas en el entorno de trabajo</a:t>
            </a:r>
            <a:endParaRPr lang="en-US" dirty="0">
              <a:latin typeface="Gill Sans"/>
              <a:cs typeface="Gill Sans"/>
            </a:endParaRPr>
          </a:p>
          <a:p>
            <a:pPr marL="285750" lvl="0" indent="-285750">
              <a:buClr>
                <a:srgbClr val="3366CC"/>
              </a:buClr>
              <a:buFont typeface="Arial"/>
              <a:buChar char="•"/>
            </a:pPr>
            <a:r>
              <a:rPr lang="es-DO" dirty="0">
                <a:latin typeface="Gill Sans"/>
                <a:cs typeface="Gill Sans"/>
              </a:rPr>
              <a:t>Recolección de </a:t>
            </a:r>
            <a:r>
              <a:rPr lang="es-DO" dirty="0" smtClean="0">
                <a:latin typeface="Gill Sans"/>
                <a:cs typeface="Gill Sans"/>
              </a:rPr>
              <a:t>retroalimentación </a:t>
            </a:r>
            <a:r>
              <a:rPr lang="es-DO" dirty="0">
                <a:latin typeface="Gill Sans"/>
                <a:cs typeface="Gill Sans"/>
              </a:rPr>
              <a:t>de sus reportes directos</a:t>
            </a:r>
            <a:endParaRPr lang="en-US" dirty="0">
              <a:latin typeface="Gill Sans"/>
              <a:cs typeface="Gill Sans"/>
            </a:endParaRPr>
          </a:p>
          <a:p>
            <a:pPr marL="285750" lvl="0" indent="-285750">
              <a:buClr>
                <a:srgbClr val="3366CC"/>
              </a:buClr>
              <a:buFont typeface="Arial"/>
              <a:buChar char="•"/>
            </a:pPr>
            <a:r>
              <a:rPr lang="es-DO" dirty="0" smtClean="0">
                <a:latin typeface="Gill Sans"/>
                <a:cs typeface="Gill Sans"/>
              </a:rPr>
              <a:t>Guías </a:t>
            </a:r>
            <a:r>
              <a:rPr lang="es-DO" dirty="0">
                <a:latin typeface="Gill Sans"/>
                <a:cs typeface="Gill Sans"/>
              </a:rPr>
              <a:t>de </a:t>
            </a:r>
            <a:r>
              <a:rPr lang="es-DO" dirty="0" smtClean="0">
                <a:latin typeface="Gill Sans"/>
                <a:cs typeface="Gill Sans"/>
              </a:rPr>
              <a:t>aprendizaje personal y plan de desarrollo</a:t>
            </a:r>
            <a:endParaRPr lang="en-US" dirty="0">
              <a:latin typeface="Gill Sans"/>
              <a:cs typeface="Gill Sans"/>
            </a:endParaRPr>
          </a:p>
          <a:p>
            <a:endParaRPr lang="en-US" dirty="0">
              <a:latin typeface="Gill Sans"/>
              <a:cs typeface="Gill Sans"/>
            </a:endParaRPr>
          </a:p>
        </p:txBody>
      </p:sp>
      <p:sp>
        <p:nvSpPr>
          <p:cNvPr id="6" name="TextBox 5"/>
          <p:cNvSpPr txBox="1"/>
          <p:nvPr/>
        </p:nvSpPr>
        <p:spPr>
          <a:xfrm>
            <a:off x="3580584" y="2391265"/>
            <a:ext cx="184666" cy="369332"/>
          </a:xfrm>
          <a:prstGeom prst="rect">
            <a:avLst/>
          </a:prstGeom>
          <a:noFill/>
        </p:spPr>
        <p:txBody>
          <a:bodyPr wrap="none" rtlCol="0">
            <a:spAutoFit/>
          </a:bodyPr>
          <a:lstStyle/>
          <a:p>
            <a:endParaRPr lang="en-US" dirty="0"/>
          </a:p>
        </p:txBody>
      </p:sp>
      <p:sp>
        <p:nvSpPr>
          <p:cNvPr id="10" name="TextBox 9"/>
          <p:cNvSpPr txBox="1"/>
          <p:nvPr/>
        </p:nvSpPr>
        <p:spPr>
          <a:xfrm>
            <a:off x="2666214" y="1991155"/>
            <a:ext cx="2823932" cy="400110"/>
          </a:xfrm>
          <a:prstGeom prst="rect">
            <a:avLst/>
          </a:prstGeom>
          <a:noFill/>
        </p:spPr>
        <p:txBody>
          <a:bodyPr wrap="square" rtlCol="0">
            <a:spAutoFit/>
          </a:bodyPr>
          <a:lstStyle/>
          <a:p>
            <a:pPr algn="ctr"/>
            <a:r>
              <a:rPr lang="en-US" sz="1400" dirty="0">
                <a:latin typeface="Wingdings"/>
                <a:ea typeface="Wingdings"/>
                <a:cs typeface="Wingdings"/>
                <a:sym typeface="Wingdings"/>
              </a:rPr>
              <a:t> </a:t>
            </a:r>
            <a:r>
              <a:rPr lang="en-US" sz="2000" b="1" dirty="0">
                <a:solidFill>
                  <a:srgbClr val="A2C816"/>
                </a:solidFill>
                <a:latin typeface="Gill Sans"/>
              </a:rPr>
              <a:t>TOP</a:t>
            </a:r>
            <a:endParaRPr lang="en-US" sz="1600" dirty="0">
              <a:cs typeface="Candara"/>
            </a:endParaRPr>
          </a:p>
        </p:txBody>
      </p:sp>
    </p:spTree>
    <p:extLst>
      <p:ext uri="{BB962C8B-B14F-4D97-AF65-F5344CB8AC3E}">
        <p14:creationId xmlns:p14="http://schemas.microsoft.com/office/powerpoint/2010/main" val="15153682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42339"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accent3"/>
                </a:solidFill>
                <a:latin typeface="Gill Sans"/>
                <a:cs typeface="Gill Sans"/>
              </a:rPr>
              <a:t>Coaching</a:t>
            </a:r>
            <a:endParaRPr lang="en-US" sz="1600" b="1" dirty="0">
              <a:solidFill>
                <a:schemeClr val="accent3"/>
              </a:solidFill>
              <a:latin typeface="Gill Sans"/>
              <a:cs typeface="Gill Sans"/>
            </a:endParaRPr>
          </a:p>
        </p:txBody>
      </p:sp>
      <p:sp>
        <p:nvSpPr>
          <p:cNvPr id="19" name="TextBox 18"/>
          <p:cNvSpPr txBox="1"/>
          <p:nvPr/>
        </p:nvSpPr>
        <p:spPr>
          <a:xfrm>
            <a:off x="5811108" y="995960"/>
            <a:ext cx="1855704" cy="338554"/>
          </a:xfrm>
          <a:prstGeom prst="rect">
            <a:avLst/>
          </a:prstGeom>
          <a:noFill/>
        </p:spPr>
        <p:txBody>
          <a:bodyPr wrap="square" rtlCol="0">
            <a:spAutoFit/>
          </a:bodyPr>
          <a:lstStyle/>
          <a:p>
            <a:pPr algn="ctr"/>
            <a:r>
              <a:rPr lang="en-US" sz="1600" b="1" dirty="0" smtClean="0">
                <a:latin typeface="Gill Sans"/>
                <a:cs typeface="Gill Sans"/>
              </a:rPr>
              <a:t>EQUIPOS</a:t>
            </a:r>
          </a:p>
        </p:txBody>
      </p:sp>
      <p:sp>
        <p:nvSpPr>
          <p:cNvPr id="4" name="Rectangle 3"/>
          <p:cNvSpPr/>
          <p:nvPr/>
        </p:nvSpPr>
        <p:spPr>
          <a:xfrm>
            <a:off x="526121" y="1669111"/>
            <a:ext cx="3579525" cy="323165"/>
          </a:xfrm>
          <a:prstGeom prst="rect">
            <a:avLst/>
          </a:prstGeom>
        </p:spPr>
        <p:txBody>
          <a:bodyPr wrap="none">
            <a:spAutoFit/>
          </a:bodyPr>
          <a:lstStyle/>
          <a:p>
            <a:pPr lvl="0" algn="just" fontAlgn="base">
              <a:lnSpc>
                <a:spcPct val="80000"/>
              </a:lnSpc>
              <a:spcBef>
                <a:spcPct val="20000"/>
              </a:spcBef>
              <a:spcAft>
                <a:spcPct val="0"/>
              </a:spcAft>
              <a:defRPr/>
            </a:pPr>
            <a:r>
              <a:rPr lang="es-DO" b="1" kern="0" dirty="0">
                <a:solidFill>
                  <a:srgbClr val="3366CC"/>
                </a:solidFill>
                <a:latin typeface="Gill Sans MT" pitchFamily="34" charset="0"/>
              </a:rPr>
              <a:t>Programas de Coaching </a:t>
            </a:r>
            <a:r>
              <a:rPr lang="es-DO" b="1" kern="0" dirty="0" smtClean="0">
                <a:solidFill>
                  <a:srgbClr val="3366CC"/>
                </a:solidFill>
                <a:latin typeface="Gill Sans MT" pitchFamily="34" charset="0"/>
              </a:rPr>
              <a:t>Grupal</a:t>
            </a:r>
            <a:endParaRPr lang="es-DO" b="1" kern="0" dirty="0">
              <a:solidFill>
                <a:srgbClr val="3366CC"/>
              </a:solidFill>
              <a:latin typeface="Gill Sans MT" pitchFamily="34" charset="0"/>
            </a:endParaRPr>
          </a:p>
        </p:txBody>
      </p:sp>
      <p:pic>
        <p:nvPicPr>
          <p:cNvPr id="18" name="Picture 17"/>
          <p:cNvPicPr>
            <a:picLocks noChangeAspect="1"/>
          </p:cNvPicPr>
          <p:nvPr/>
        </p:nvPicPr>
        <p:blipFill>
          <a:blip r:embed="rId4"/>
          <a:stretch>
            <a:fillRect/>
          </a:stretch>
        </p:blipFill>
        <p:spPr>
          <a:xfrm>
            <a:off x="7215211" y="466725"/>
            <a:ext cx="1825337" cy="1590195"/>
          </a:xfrm>
          <a:prstGeom prst="rect">
            <a:avLst/>
          </a:prstGeom>
        </p:spPr>
      </p:pic>
      <p:sp>
        <p:nvSpPr>
          <p:cNvPr id="6" name="Rectangle 5"/>
          <p:cNvSpPr/>
          <p:nvPr/>
        </p:nvSpPr>
        <p:spPr>
          <a:xfrm>
            <a:off x="1280075" y="2281370"/>
            <a:ext cx="6572372" cy="3693319"/>
          </a:xfrm>
          <a:prstGeom prst="rect">
            <a:avLst/>
          </a:prstGeom>
        </p:spPr>
        <p:txBody>
          <a:bodyPr wrap="square">
            <a:spAutoFit/>
          </a:bodyPr>
          <a:lstStyle/>
          <a:p>
            <a:pPr algn="just"/>
            <a:r>
              <a:rPr lang="es-DO" dirty="0">
                <a:latin typeface="Gill Sans"/>
                <a:cs typeface="Gill Sans"/>
              </a:rPr>
              <a:t>Nuestros programas de Integración y Desarrollo de Equipos son diseñados a partir de las necesidades y situación del equipo. Tienen como objetivo mejorar la calidad de las relaciones entre los miembros y maximizar la efectividad del equipo. Estos programas pueden incluir:</a:t>
            </a:r>
          </a:p>
          <a:p>
            <a:pPr algn="just"/>
            <a:endParaRPr lang="en-US" dirty="0">
              <a:latin typeface="Gill Sans"/>
              <a:cs typeface="Gill Sans"/>
            </a:endParaRPr>
          </a:p>
          <a:p>
            <a:pPr marL="285750" lvl="0" indent="-285750">
              <a:buClr>
                <a:schemeClr val="accent3"/>
              </a:buClr>
              <a:buSzPct val="125000"/>
              <a:buFont typeface="Arial"/>
              <a:buChar char="•"/>
            </a:pPr>
            <a:r>
              <a:rPr lang="es-DO" dirty="0">
                <a:latin typeface="Gill Sans"/>
                <a:cs typeface="Gill Sans"/>
              </a:rPr>
              <a:t>Evaluaciones personales de los miembros y del líder</a:t>
            </a:r>
            <a:endParaRPr lang="en-US" dirty="0">
              <a:latin typeface="Gill Sans"/>
              <a:cs typeface="Gill Sans"/>
            </a:endParaRPr>
          </a:p>
          <a:p>
            <a:pPr marL="285750" lvl="0" indent="-285750">
              <a:buClr>
                <a:schemeClr val="accent3"/>
              </a:buClr>
              <a:buSzPct val="125000"/>
              <a:buFont typeface="Arial"/>
              <a:buChar char="•"/>
            </a:pPr>
            <a:r>
              <a:rPr lang="es-DO" dirty="0">
                <a:latin typeface="Gill Sans"/>
                <a:cs typeface="Gill Sans"/>
              </a:rPr>
              <a:t>Entrevistas y grupos de enfoque</a:t>
            </a:r>
            <a:endParaRPr lang="en-US" dirty="0">
              <a:latin typeface="Gill Sans"/>
              <a:cs typeface="Gill Sans"/>
            </a:endParaRPr>
          </a:p>
          <a:p>
            <a:pPr marL="285750" lvl="0" indent="-285750">
              <a:buClr>
                <a:schemeClr val="accent3"/>
              </a:buClr>
              <a:buSzPct val="125000"/>
              <a:buFont typeface="Arial"/>
              <a:buChar char="•"/>
            </a:pPr>
            <a:r>
              <a:rPr lang="es-DO" dirty="0">
                <a:latin typeface="Gill Sans"/>
                <a:cs typeface="Gill Sans"/>
              </a:rPr>
              <a:t>Intervenciones para la integración</a:t>
            </a:r>
            <a:endParaRPr lang="en-US" dirty="0">
              <a:latin typeface="Gill Sans"/>
              <a:cs typeface="Gill Sans"/>
            </a:endParaRPr>
          </a:p>
          <a:p>
            <a:pPr marL="285750" lvl="0" indent="-285750">
              <a:buClr>
                <a:schemeClr val="accent3"/>
              </a:buClr>
              <a:buSzPct val="125000"/>
              <a:buFont typeface="Arial"/>
              <a:buChar char="•"/>
            </a:pPr>
            <a:r>
              <a:rPr lang="es-DO" dirty="0">
                <a:latin typeface="Gill Sans"/>
                <a:cs typeface="Gill Sans"/>
              </a:rPr>
              <a:t>Talleres de contenido aplicados a las necesidades del equipo</a:t>
            </a:r>
            <a:endParaRPr lang="en-US" dirty="0">
              <a:latin typeface="Gill Sans"/>
              <a:cs typeface="Gill Sans"/>
            </a:endParaRPr>
          </a:p>
          <a:p>
            <a:pPr marL="285750" lvl="0" indent="-285750">
              <a:buClr>
                <a:schemeClr val="accent3"/>
              </a:buClr>
              <a:buSzPct val="125000"/>
              <a:buFont typeface="Arial"/>
              <a:buChar char="•"/>
            </a:pPr>
            <a:r>
              <a:rPr lang="es-DO" dirty="0">
                <a:latin typeface="Gill Sans"/>
                <a:cs typeface="Gill Sans"/>
              </a:rPr>
              <a:t>Coaching individual a los miembros y al líder</a:t>
            </a:r>
            <a:endParaRPr lang="en-US" dirty="0">
              <a:latin typeface="Gill Sans"/>
              <a:cs typeface="Gill Sans"/>
            </a:endParaRPr>
          </a:p>
          <a:p>
            <a:pPr marL="285750" lvl="0" indent="-285750">
              <a:buClr>
                <a:schemeClr val="accent3"/>
              </a:buClr>
              <a:buSzPct val="125000"/>
              <a:buFont typeface="Arial"/>
              <a:buChar char="•"/>
            </a:pPr>
            <a:r>
              <a:rPr lang="es-DO" dirty="0">
                <a:latin typeface="Gill Sans"/>
                <a:cs typeface="Gill Sans"/>
              </a:rPr>
              <a:t>Guías de aprendizaje personal</a:t>
            </a:r>
            <a:endParaRPr lang="en-US" dirty="0">
              <a:latin typeface="Gill Sans"/>
              <a:cs typeface="Gill Sans"/>
            </a:endParaRPr>
          </a:p>
          <a:p>
            <a:pPr marL="285750" lvl="0" indent="-285750">
              <a:buClr>
                <a:schemeClr val="accent3"/>
              </a:buClr>
              <a:buSzPct val="125000"/>
              <a:buFont typeface="Arial"/>
              <a:buChar char="•"/>
            </a:pPr>
            <a:r>
              <a:rPr lang="es-DO" dirty="0">
                <a:latin typeface="Gill Sans"/>
                <a:cs typeface="Gill Sans"/>
              </a:rPr>
              <a:t>Sesiones de aprendizaje colectivo</a:t>
            </a:r>
            <a:endParaRPr lang="en-US" dirty="0">
              <a:latin typeface="Gill Sans"/>
              <a:cs typeface="Gill Sans"/>
            </a:endParaRPr>
          </a:p>
        </p:txBody>
      </p:sp>
    </p:spTree>
    <p:extLst>
      <p:ext uri="{BB962C8B-B14F-4D97-AF65-F5344CB8AC3E}">
        <p14:creationId xmlns:p14="http://schemas.microsoft.com/office/powerpoint/2010/main" val="141129431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9" name="Round Same Side Corner Rectangle 8"/>
          <p:cNvSpPr/>
          <p:nvPr/>
        </p:nvSpPr>
        <p:spPr>
          <a:xfrm>
            <a:off x="4531935" y="952627"/>
            <a:ext cx="1378695"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accent3"/>
                </a:solidFill>
                <a:latin typeface="Gill Sans"/>
                <a:cs typeface="Gill Sans"/>
              </a:rPr>
              <a:t>Coaching</a:t>
            </a:r>
            <a:endParaRPr lang="en-US" sz="1600" b="1" dirty="0">
              <a:solidFill>
                <a:schemeClr val="accent3"/>
              </a:solidFill>
              <a:latin typeface="Gill Sans"/>
              <a:cs typeface="Gill Sans"/>
            </a:endParaRPr>
          </a:p>
        </p:txBody>
      </p:sp>
      <p:sp>
        <p:nvSpPr>
          <p:cNvPr id="19" name="TextBox 18"/>
          <p:cNvSpPr txBox="1"/>
          <p:nvPr/>
        </p:nvSpPr>
        <p:spPr>
          <a:xfrm>
            <a:off x="5811108" y="995960"/>
            <a:ext cx="1855704" cy="338554"/>
          </a:xfrm>
          <a:prstGeom prst="rect">
            <a:avLst/>
          </a:prstGeom>
          <a:noFill/>
        </p:spPr>
        <p:txBody>
          <a:bodyPr wrap="square" rtlCol="0">
            <a:spAutoFit/>
          </a:bodyPr>
          <a:lstStyle/>
          <a:p>
            <a:pPr algn="ctr"/>
            <a:r>
              <a:rPr lang="en-US" sz="1600" b="1" dirty="0" smtClean="0">
                <a:latin typeface="Gill Sans"/>
                <a:cs typeface="Gill Sans"/>
              </a:rPr>
              <a:t>EQUIPOS</a:t>
            </a:r>
          </a:p>
        </p:txBody>
      </p:sp>
      <p:sp>
        <p:nvSpPr>
          <p:cNvPr id="4" name="Rectangle 3"/>
          <p:cNvSpPr/>
          <p:nvPr/>
        </p:nvSpPr>
        <p:spPr>
          <a:xfrm>
            <a:off x="526121" y="1669111"/>
            <a:ext cx="3579525" cy="323165"/>
          </a:xfrm>
          <a:prstGeom prst="rect">
            <a:avLst/>
          </a:prstGeom>
        </p:spPr>
        <p:txBody>
          <a:bodyPr wrap="none">
            <a:spAutoFit/>
          </a:bodyPr>
          <a:lstStyle/>
          <a:p>
            <a:pPr lvl="0" algn="just" fontAlgn="base">
              <a:lnSpc>
                <a:spcPct val="80000"/>
              </a:lnSpc>
              <a:spcBef>
                <a:spcPct val="20000"/>
              </a:spcBef>
              <a:spcAft>
                <a:spcPct val="0"/>
              </a:spcAft>
              <a:defRPr/>
            </a:pPr>
            <a:r>
              <a:rPr lang="es-DO" b="1" kern="0" dirty="0">
                <a:solidFill>
                  <a:srgbClr val="3366CC"/>
                </a:solidFill>
                <a:latin typeface="Gill Sans MT" pitchFamily="34" charset="0"/>
              </a:rPr>
              <a:t>Programas de Coaching </a:t>
            </a:r>
            <a:r>
              <a:rPr lang="es-DO" b="1" kern="0" dirty="0" smtClean="0">
                <a:solidFill>
                  <a:srgbClr val="3366CC"/>
                </a:solidFill>
                <a:latin typeface="Gill Sans MT" pitchFamily="34" charset="0"/>
              </a:rPr>
              <a:t>Grupal</a:t>
            </a:r>
            <a:endParaRPr lang="es-DO" b="1" kern="0" dirty="0">
              <a:solidFill>
                <a:srgbClr val="3366CC"/>
              </a:solidFill>
              <a:latin typeface="Gill Sans MT"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57232273"/>
              </p:ext>
            </p:extLst>
          </p:nvPr>
        </p:nvGraphicFramePr>
        <p:xfrm>
          <a:off x="1327884" y="2729015"/>
          <a:ext cx="6265662" cy="2614242"/>
        </p:xfrm>
        <a:graphic>
          <a:graphicData uri="http://schemas.openxmlformats.org/drawingml/2006/table">
            <a:tbl>
              <a:tblPr firstRow="1" bandRow="1">
                <a:tableStyleId>{D03447BB-5D67-496B-8E87-E561075AD55C}</a:tableStyleId>
              </a:tblPr>
              <a:tblGrid>
                <a:gridCol w="3132831"/>
                <a:gridCol w="3132831"/>
              </a:tblGrid>
              <a:tr h="471792">
                <a:tc>
                  <a:txBody>
                    <a:bodyPr/>
                    <a:lstStyle/>
                    <a:p>
                      <a:r>
                        <a:rPr lang="en-US" dirty="0" err="1" smtClean="0">
                          <a:latin typeface="Gill Sans"/>
                          <a:cs typeface="Gill Sans"/>
                        </a:rPr>
                        <a:t>Programa</a:t>
                      </a:r>
                      <a:endParaRPr lang="en-US" dirty="0">
                        <a:latin typeface="Gill Sans"/>
                        <a:cs typeface="Gill Sans"/>
                      </a:endParaRPr>
                    </a:p>
                  </a:txBody>
                  <a:tcPr/>
                </a:tc>
                <a:tc>
                  <a:txBody>
                    <a:bodyPr/>
                    <a:lstStyle/>
                    <a:p>
                      <a:r>
                        <a:rPr lang="en-US" dirty="0" err="1" smtClean="0">
                          <a:latin typeface="Gill Sans"/>
                          <a:cs typeface="Gill Sans"/>
                        </a:rPr>
                        <a:t>Propósito</a:t>
                      </a:r>
                      <a:endParaRPr lang="en-US" dirty="0">
                        <a:latin typeface="Gill Sans"/>
                        <a:cs typeface="Gill Sans"/>
                      </a:endParaRPr>
                    </a:p>
                  </a:txBody>
                  <a:tcPr/>
                </a:tc>
              </a:tr>
              <a:tr h="7141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DO" sz="2000" b="1" i="0" u="none" strike="noStrike" noProof="0" dirty="0" smtClean="0">
                          <a:solidFill>
                            <a:schemeClr val="tx1"/>
                          </a:solidFill>
                          <a:effectLst/>
                          <a:latin typeface="Gill Sans"/>
                          <a:cs typeface="Gill Sans"/>
                        </a:rPr>
                        <a:t>D</a:t>
                      </a:r>
                      <a:r>
                        <a:rPr lang="es-DO" sz="2000" b="1" i="0" u="none" strike="noStrike" noProof="0" dirty="0" smtClean="0">
                          <a:solidFill>
                            <a:schemeClr val="tx1"/>
                          </a:solidFill>
                          <a:effectLst/>
                          <a:latin typeface="Gill Sans"/>
                          <a:ea typeface="Webdings"/>
                          <a:cs typeface="Gill Sans"/>
                          <a:sym typeface="Webdings"/>
                        </a:rPr>
                        <a:t></a:t>
                      </a:r>
                      <a:r>
                        <a:rPr lang="es-DO" sz="2000" b="1" i="0" u="none" strike="noStrike" noProof="0" dirty="0" smtClean="0">
                          <a:solidFill>
                            <a:schemeClr val="tx1"/>
                          </a:solidFill>
                          <a:effectLst/>
                          <a:latin typeface="Gill Sans"/>
                          <a:cs typeface="Gill Sans"/>
                        </a:rPr>
                        <a:t>álogo </a:t>
                      </a:r>
                      <a:r>
                        <a:rPr lang="es-DO" sz="1800" b="0" i="0" u="none" strike="noStrike" baseline="0" noProof="0" dirty="0" smtClean="0">
                          <a:solidFill>
                            <a:schemeClr val="tx1"/>
                          </a:solidFill>
                          <a:effectLst/>
                          <a:latin typeface="Gill Sans"/>
                          <a:ea typeface="Wingdings"/>
                          <a:cs typeface="Gill Sans"/>
                          <a:sym typeface="Wingdings"/>
                        </a:rPr>
                        <a:t></a:t>
                      </a:r>
                      <a:endParaRPr lang="es-DO" sz="1800" b="0" i="0" u="none" strike="noStrike" noProof="0" dirty="0" smtClean="0">
                        <a:solidFill>
                          <a:schemeClr val="tx1"/>
                        </a:solidFill>
                        <a:effectLst/>
                        <a:latin typeface="Gill Sans"/>
                        <a:cs typeface="Gill Sans"/>
                      </a:endParaRPr>
                    </a:p>
                  </a:txBody>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DO" sz="1800" b="0" i="0" u="none" strike="noStrike" noProof="0" dirty="0" smtClean="0">
                          <a:solidFill>
                            <a:schemeClr val="tx1"/>
                          </a:solidFill>
                          <a:effectLst/>
                          <a:latin typeface="Gill Sans"/>
                          <a:cs typeface="Gill Sans"/>
                        </a:rPr>
                        <a:t>Resolución de Conflictos entre Individuos</a:t>
                      </a:r>
                      <a:r>
                        <a:rPr lang="es-DO" sz="1800" b="0" i="0" u="none" strike="noStrike" baseline="0" noProof="0" dirty="0" smtClean="0">
                          <a:solidFill>
                            <a:schemeClr val="tx1"/>
                          </a:solidFill>
                          <a:effectLst/>
                          <a:latin typeface="Gill Sans"/>
                          <a:cs typeface="Gill Sans"/>
                        </a:rPr>
                        <a:t> o Departamentos</a:t>
                      </a:r>
                      <a:endParaRPr lang="es-DO" sz="1800" b="0" i="0" u="none" strike="noStrike" noProof="0" dirty="0" smtClean="0">
                        <a:solidFill>
                          <a:schemeClr val="tx1"/>
                        </a:solidFill>
                        <a:effectLst/>
                        <a:latin typeface="Gill Sans"/>
                        <a:cs typeface="Gill Sans"/>
                      </a:endParaRPr>
                    </a:p>
                  </a:txBody>
                  <a:tcPr marL="12700" marR="12700" marT="12700" marB="0" anchor="ctr"/>
                </a:tc>
              </a:tr>
              <a:tr h="7141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DO" sz="2000" b="1" i="0" u="none" strike="noStrike" noProof="0" dirty="0" smtClean="0">
                          <a:solidFill>
                            <a:srgbClr val="000000"/>
                          </a:solidFill>
                          <a:effectLst/>
                          <a:latin typeface="Gill Sans"/>
                          <a:cs typeface="Gill Sans"/>
                        </a:rPr>
                        <a:t>ACE Team </a:t>
                      </a:r>
                      <a:r>
                        <a:rPr lang="es-DO" sz="1800" b="0" i="0" u="none" strike="noStrike" baseline="0" noProof="0" dirty="0" smtClean="0">
                          <a:solidFill>
                            <a:srgbClr val="000000"/>
                          </a:solidFill>
                          <a:effectLst/>
                          <a:latin typeface="Gill Sans"/>
                          <a:ea typeface="Wingdings"/>
                          <a:cs typeface="Gill Sans"/>
                          <a:sym typeface="Wingdings"/>
                        </a:rPr>
                        <a:t></a:t>
                      </a:r>
                      <a:endParaRPr lang="es-DO" sz="1800" b="0" i="0" u="none" strike="noStrike" noProof="0" dirty="0" smtClean="0">
                        <a:solidFill>
                          <a:srgbClr val="000000"/>
                        </a:solidFill>
                        <a:effectLst/>
                        <a:latin typeface="Gill Sans"/>
                        <a:cs typeface="Gill Sans"/>
                      </a:endParaRPr>
                    </a:p>
                  </a:txBody>
                  <a:tcPr/>
                </a:tc>
                <a:tc>
                  <a:txBody>
                    <a:bodyPr/>
                    <a:lstStyle/>
                    <a:p>
                      <a:pPr algn="l" fontAlgn="b"/>
                      <a:r>
                        <a:rPr lang="es-DO" sz="1800" b="0" i="0" u="none" strike="noStrike" noProof="0" dirty="0" smtClean="0">
                          <a:solidFill>
                            <a:schemeClr val="tx1"/>
                          </a:solidFill>
                          <a:effectLst/>
                          <a:latin typeface="Gill Sans"/>
                          <a:cs typeface="Gill Sans"/>
                        </a:rPr>
                        <a:t>Construcción y Efectividad</a:t>
                      </a:r>
                      <a:r>
                        <a:rPr lang="es-DO" sz="1800" b="0" i="0" u="none" strike="noStrike" baseline="0" noProof="0" dirty="0" smtClean="0">
                          <a:solidFill>
                            <a:schemeClr val="tx1"/>
                          </a:solidFill>
                          <a:effectLst/>
                          <a:latin typeface="Gill Sans"/>
                          <a:cs typeface="Gill Sans"/>
                        </a:rPr>
                        <a:t> </a:t>
                      </a:r>
                      <a:r>
                        <a:rPr lang="es-DO" sz="1800" b="0" i="0" u="none" strike="noStrike" noProof="0" dirty="0" smtClean="0">
                          <a:solidFill>
                            <a:schemeClr val="tx1"/>
                          </a:solidFill>
                          <a:effectLst/>
                          <a:latin typeface="Gill Sans"/>
                          <a:cs typeface="Gill Sans"/>
                        </a:rPr>
                        <a:t>de Equipos</a:t>
                      </a:r>
                      <a:endParaRPr lang="es-DO" sz="1800" b="0" i="0" u="none" strike="noStrike" noProof="0" dirty="0">
                        <a:solidFill>
                          <a:schemeClr val="tx1"/>
                        </a:solidFill>
                        <a:effectLst/>
                        <a:latin typeface="Gill Sans"/>
                        <a:cs typeface="Gill Sans"/>
                      </a:endParaRPr>
                    </a:p>
                  </a:txBody>
                  <a:tcPr marL="12700" marR="12700" marT="12700" marB="0" anchor="ctr"/>
                </a:tc>
              </a:tr>
              <a:tr h="7141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DO" sz="2000" b="1" i="0" u="none" strike="noStrike" noProof="0" dirty="0" smtClean="0">
                          <a:solidFill>
                            <a:srgbClr val="000000"/>
                          </a:solidFill>
                          <a:effectLst/>
                          <a:latin typeface="Gill Sans"/>
                          <a:cs typeface="Gill Sans"/>
                        </a:rPr>
                        <a:t>GOLF</a:t>
                      </a:r>
                      <a:r>
                        <a:rPr lang="es-DO" sz="1800" b="0" i="0" u="none" strike="noStrike" noProof="0" dirty="0" smtClean="0">
                          <a:solidFill>
                            <a:srgbClr val="000000"/>
                          </a:solidFill>
                          <a:effectLst/>
                          <a:latin typeface="Gill Sans"/>
                          <a:cs typeface="Gill Sans"/>
                        </a:rPr>
                        <a:t> </a:t>
                      </a:r>
                      <a:r>
                        <a:rPr lang="es-DO" sz="1800" b="0" i="0" u="none" strike="noStrike" baseline="0" noProof="0" dirty="0" smtClean="0">
                          <a:solidFill>
                            <a:srgbClr val="000000"/>
                          </a:solidFill>
                          <a:effectLst/>
                          <a:latin typeface="Gill Sans"/>
                          <a:ea typeface="Wingdings"/>
                          <a:cs typeface="Gill Sans"/>
                          <a:sym typeface="Wingdings"/>
                        </a:rPr>
                        <a:t></a:t>
                      </a:r>
                      <a:endParaRPr lang="es-DO" sz="1800" b="0" i="0" u="none" strike="noStrike" noProof="0" dirty="0" smtClean="0">
                        <a:solidFill>
                          <a:srgbClr val="000000"/>
                        </a:solidFill>
                        <a:effectLst/>
                        <a:latin typeface="Gill Sans"/>
                        <a:cs typeface="Gill Sans"/>
                      </a:endParaRPr>
                    </a:p>
                  </a:txBody>
                  <a:tcPr/>
                </a:tc>
                <a:tc>
                  <a:txBody>
                    <a:bodyPr/>
                    <a:lstStyle/>
                    <a:p>
                      <a:pPr algn="l" fontAlgn="b"/>
                      <a:r>
                        <a:rPr lang="es-DO" sz="1800" b="0" i="0" u="none" strike="noStrike" noProof="0" dirty="0" smtClean="0">
                          <a:solidFill>
                            <a:schemeClr val="tx1"/>
                          </a:solidFill>
                          <a:effectLst/>
                          <a:latin typeface="Gill Sans"/>
                          <a:cs typeface="Gill Sans"/>
                        </a:rPr>
                        <a:t>Integración y Desarrollo del Líder y su Equipo</a:t>
                      </a:r>
                      <a:endParaRPr lang="es-DO" sz="1800" b="0" i="0" u="none" strike="noStrike" noProof="0" dirty="0">
                        <a:solidFill>
                          <a:schemeClr val="tx1"/>
                        </a:solidFill>
                        <a:effectLst/>
                        <a:latin typeface="Gill Sans"/>
                        <a:cs typeface="Gill Sans"/>
                      </a:endParaRPr>
                    </a:p>
                  </a:txBody>
                  <a:tcPr marL="12700" marR="12700" marT="12700" marB="0" anchor="ctr"/>
                </a:tc>
              </a:tr>
            </a:tbl>
          </a:graphicData>
        </a:graphic>
      </p:graphicFrame>
      <p:pic>
        <p:nvPicPr>
          <p:cNvPr id="20" name="Picture 19"/>
          <p:cNvPicPr>
            <a:picLocks noChangeAspect="1"/>
          </p:cNvPicPr>
          <p:nvPr/>
        </p:nvPicPr>
        <p:blipFill>
          <a:blip r:embed="rId4"/>
          <a:stretch>
            <a:fillRect/>
          </a:stretch>
        </p:blipFill>
        <p:spPr>
          <a:xfrm>
            <a:off x="7215211" y="466725"/>
            <a:ext cx="1825337" cy="1590195"/>
          </a:xfrm>
          <a:prstGeom prst="rect">
            <a:avLst/>
          </a:prstGeom>
        </p:spPr>
      </p:pic>
    </p:spTree>
    <p:extLst>
      <p:ext uri="{BB962C8B-B14F-4D97-AF65-F5344CB8AC3E}">
        <p14:creationId xmlns:p14="http://schemas.microsoft.com/office/powerpoint/2010/main" val="417174139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Candara"/>
                </a:endParaRPr>
              </a:p>
            </p:txBody>
          </p:sp>
        </p:grpSp>
      </p:grpSp>
      <p:sp>
        <p:nvSpPr>
          <p:cNvPr id="9" name="Round Same Side Corner Rectangle 8"/>
          <p:cNvSpPr/>
          <p:nvPr/>
        </p:nvSpPr>
        <p:spPr>
          <a:xfrm>
            <a:off x="4546976" y="952627"/>
            <a:ext cx="1835044"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accent3"/>
                </a:solidFill>
                <a:latin typeface="Gill Sans"/>
                <a:cs typeface="Gill Sans"/>
              </a:rPr>
              <a:t>Capacitación</a:t>
            </a:r>
            <a:endParaRPr lang="en-US" sz="1600" b="1" dirty="0">
              <a:solidFill>
                <a:schemeClr val="accent3"/>
              </a:solidFill>
              <a:latin typeface="Gill Sans"/>
              <a:cs typeface="Gill Sans"/>
            </a:endParaRPr>
          </a:p>
        </p:txBody>
      </p:sp>
      <p:sp>
        <p:nvSpPr>
          <p:cNvPr id="19" name="TextBox 18"/>
          <p:cNvSpPr txBox="1"/>
          <p:nvPr/>
        </p:nvSpPr>
        <p:spPr>
          <a:xfrm>
            <a:off x="6148908" y="1036490"/>
            <a:ext cx="1855704" cy="307777"/>
          </a:xfrm>
          <a:prstGeom prst="rect">
            <a:avLst/>
          </a:prstGeom>
          <a:noFill/>
        </p:spPr>
        <p:txBody>
          <a:bodyPr wrap="square" rtlCol="0">
            <a:spAutoFit/>
          </a:bodyPr>
          <a:lstStyle/>
          <a:p>
            <a:pPr algn="ctr"/>
            <a:r>
              <a:rPr lang="en-US" sz="1400" b="1" dirty="0" smtClean="0">
                <a:latin typeface="Gill Sans"/>
                <a:cs typeface="Gill Sans"/>
              </a:rPr>
              <a:t>PROGRAMAS</a:t>
            </a:r>
            <a:endParaRPr lang="en-US" sz="1600" b="1" dirty="0" smtClean="0">
              <a:latin typeface="Gill Sans"/>
              <a:cs typeface="Gill Sans"/>
            </a:endParaRPr>
          </a:p>
        </p:txBody>
      </p:sp>
      <p:sp>
        <p:nvSpPr>
          <p:cNvPr id="4" name="Rectangle 3"/>
          <p:cNvSpPr/>
          <p:nvPr/>
        </p:nvSpPr>
        <p:spPr>
          <a:xfrm>
            <a:off x="484156" y="1669111"/>
            <a:ext cx="4570482" cy="323165"/>
          </a:xfrm>
          <a:prstGeom prst="rect">
            <a:avLst/>
          </a:prstGeom>
        </p:spPr>
        <p:txBody>
          <a:bodyPr wrap="none">
            <a:spAutoFit/>
          </a:bodyPr>
          <a:lstStyle/>
          <a:p>
            <a:pPr lvl="0" fontAlgn="base">
              <a:lnSpc>
                <a:spcPct val="80000"/>
              </a:lnSpc>
              <a:spcBef>
                <a:spcPct val="20000"/>
              </a:spcBef>
              <a:spcAft>
                <a:spcPct val="0"/>
              </a:spcAft>
              <a:defRPr/>
            </a:pPr>
            <a:r>
              <a:rPr lang="es-DO" b="1" kern="0" dirty="0">
                <a:solidFill>
                  <a:srgbClr val="3366CC"/>
                </a:solidFill>
                <a:latin typeface="Gill Sans MT" pitchFamily="34" charset="0"/>
              </a:rPr>
              <a:t>Programas de </a:t>
            </a:r>
            <a:r>
              <a:rPr lang="es-DO" b="1" kern="0" dirty="0" smtClean="0">
                <a:solidFill>
                  <a:srgbClr val="3366CC"/>
                </a:solidFill>
                <a:latin typeface="Gill Sans MT" pitchFamily="34" charset="0"/>
              </a:rPr>
              <a:t>Capacitación In-Company</a:t>
            </a:r>
            <a:endParaRPr lang="es-DO" b="1" kern="0" dirty="0">
              <a:solidFill>
                <a:srgbClr val="3366CC"/>
              </a:solidFill>
              <a:latin typeface="Gill Sans MT" pitchFamily="34" charset="0"/>
            </a:endParaRPr>
          </a:p>
        </p:txBody>
      </p:sp>
      <p:sp>
        <p:nvSpPr>
          <p:cNvPr id="17" name="TextBox 16"/>
          <p:cNvSpPr txBox="1"/>
          <p:nvPr/>
        </p:nvSpPr>
        <p:spPr>
          <a:xfrm>
            <a:off x="1195296" y="2106138"/>
            <a:ext cx="6732370" cy="3139321"/>
          </a:xfrm>
          <a:prstGeom prst="rect">
            <a:avLst/>
          </a:prstGeom>
          <a:noFill/>
        </p:spPr>
        <p:txBody>
          <a:bodyPr wrap="square" rtlCol="0">
            <a:spAutoFit/>
          </a:bodyPr>
          <a:lstStyle/>
          <a:p>
            <a:pPr algn="just"/>
            <a:r>
              <a:rPr lang="es-DO" dirty="0" smtClean="0">
                <a:latin typeface="Gill Sans"/>
                <a:cs typeface="Gill Sans"/>
              </a:rPr>
              <a:t>Intervenciones grupales puntuales </a:t>
            </a:r>
            <a:r>
              <a:rPr lang="es-DO" dirty="0">
                <a:latin typeface="Gill Sans"/>
                <a:cs typeface="Gill Sans"/>
              </a:rPr>
              <a:t>que permiten introducir nuevos conceptos. Se imparten mediante charlas, dinámicas de utilización práctica y técnicas de aprendizaje adulto</a:t>
            </a:r>
            <a:r>
              <a:rPr lang="es-DO" dirty="0" smtClean="0">
                <a:latin typeface="Gill Sans"/>
                <a:cs typeface="Gill Sans"/>
              </a:rPr>
              <a:t>.  Son altamente customizadas para asegurar la aplicabilidad del aprendizaje en el entorno particular de la organización.  Tienen una orientación a la acción de forma tal que los conocimientos pueden utilizarse de forma inmediata en el ambiente de trabajo</a:t>
            </a:r>
          </a:p>
          <a:p>
            <a:pPr algn="just"/>
            <a:r>
              <a:rPr lang="es-DO" dirty="0" smtClean="0">
                <a:latin typeface="Gill Sans"/>
                <a:cs typeface="Gill Sans"/>
              </a:rPr>
              <a:t>Nuestra metodología de capacitación es un proceso de cuatro etapas, el cual permite diseñar soluciones a medida y asegurar la práctica del conocimiento en el lugar de trabajo</a:t>
            </a:r>
            <a:endParaRPr lang="en-US" dirty="0" smtClean="0">
              <a:latin typeface="Gill Sans"/>
              <a:cs typeface="Gill Sans"/>
            </a:endParaRPr>
          </a:p>
          <a:p>
            <a:pPr algn="just"/>
            <a:endParaRPr lang="en-US" dirty="0">
              <a:latin typeface="Gill Sans"/>
              <a:cs typeface="Gill Sans"/>
            </a:endParaRPr>
          </a:p>
        </p:txBody>
      </p:sp>
      <p:pic>
        <p:nvPicPr>
          <p:cNvPr id="21" name="Picture 20"/>
          <p:cNvPicPr>
            <a:picLocks noChangeAspect="1"/>
          </p:cNvPicPr>
          <p:nvPr/>
        </p:nvPicPr>
        <p:blipFill>
          <a:blip r:embed="rId4"/>
          <a:stretch>
            <a:fillRect/>
          </a:stretch>
        </p:blipFill>
        <p:spPr>
          <a:xfrm>
            <a:off x="7460148" y="373301"/>
            <a:ext cx="1878822" cy="1878822"/>
          </a:xfrm>
          <a:prstGeom prst="rect">
            <a:avLst/>
          </a:prstGeom>
        </p:spPr>
      </p:pic>
      <p:graphicFrame>
        <p:nvGraphicFramePr>
          <p:cNvPr id="5" name="Diagram 4"/>
          <p:cNvGraphicFramePr/>
          <p:nvPr>
            <p:extLst>
              <p:ext uri="{D42A27DB-BD31-4B8C-83A1-F6EECF244321}">
                <p14:modId xmlns:p14="http://schemas.microsoft.com/office/powerpoint/2010/main" val="2615173068"/>
              </p:ext>
            </p:extLst>
          </p:nvPr>
        </p:nvGraphicFramePr>
        <p:xfrm>
          <a:off x="1782439" y="4593391"/>
          <a:ext cx="5986752" cy="21886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2005611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grpSp>
      <p:sp>
        <p:nvSpPr>
          <p:cNvPr id="9" name="Round Same Side Corner Rectangle 8"/>
          <p:cNvSpPr/>
          <p:nvPr/>
        </p:nvSpPr>
        <p:spPr>
          <a:xfrm>
            <a:off x="4576339" y="952627"/>
            <a:ext cx="1668222"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accent3"/>
                </a:solidFill>
                <a:latin typeface="Gill Sans"/>
                <a:cs typeface="Gill Sans"/>
              </a:rPr>
              <a:t>Consultoría</a:t>
            </a:r>
            <a:endParaRPr lang="en-US" sz="1600" b="1" dirty="0">
              <a:solidFill>
                <a:schemeClr val="accent3"/>
              </a:solidFill>
              <a:latin typeface="Gill Sans"/>
              <a:cs typeface="Gill Sans"/>
            </a:endParaRPr>
          </a:p>
        </p:txBody>
      </p:sp>
      <p:sp>
        <p:nvSpPr>
          <p:cNvPr id="19" name="TextBox 18"/>
          <p:cNvSpPr txBox="1"/>
          <p:nvPr/>
        </p:nvSpPr>
        <p:spPr>
          <a:xfrm>
            <a:off x="6067836" y="847350"/>
            <a:ext cx="1855704" cy="523220"/>
          </a:xfrm>
          <a:prstGeom prst="rect">
            <a:avLst/>
          </a:prstGeom>
          <a:noFill/>
        </p:spPr>
        <p:txBody>
          <a:bodyPr wrap="square" rtlCol="0">
            <a:spAutoFit/>
          </a:bodyPr>
          <a:lstStyle/>
          <a:p>
            <a:pPr algn="ctr"/>
            <a:r>
              <a:rPr lang="en-US" sz="1400" b="1" dirty="0" smtClean="0">
                <a:latin typeface="Gill Sans"/>
                <a:cs typeface="Gill Sans"/>
              </a:rPr>
              <a:t>EFECTIVIDAD</a:t>
            </a:r>
          </a:p>
          <a:p>
            <a:pPr algn="ctr"/>
            <a:r>
              <a:rPr lang="en-US" sz="1400" b="1" dirty="0" err="1" smtClean="0">
                <a:latin typeface="Gill Sans"/>
                <a:cs typeface="Gill Sans"/>
              </a:rPr>
              <a:t>Organizacional</a:t>
            </a:r>
            <a:endParaRPr lang="en-US" sz="1600" b="1" dirty="0" smtClean="0">
              <a:latin typeface="Gill Sans"/>
              <a:cs typeface="Gill Sans"/>
            </a:endParaRPr>
          </a:p>
        </p:txBody>
      </p:sp>
      <p:sp>
        <p:nvSpPr>
          <p:cNvPr id="4" name="Rectangle 3"/>
          <p:cNvSpPr/>
          <p:nvPr/>
        </p:nvSpPr>
        <p:spPr>
          <a:xfrm>
            <a:off x="484156" y="1669111"/>
            <a:ext cx="4823180" cy="323165"/>
          </a:xfrm>
          <a:prstGeom prst="rect">
            <a:avLst/>
          </a:prstGeom>
        </p:spPr>
        <p:txBody>
          <a:bodyPr wrap="none">
            <a:spAutoFit/>
          </a:bodyPr>
          <a:lstStyle/>
          <a:p>
            <a:pPr lvl="0" fontAlgn="base">
              <a:lnSpc>
                <a:spcPct val="80000"/>
              </a:lnSpc>
              <a:spcBef>
                <a:spcPct val="20000"/>
              </a:spcBef>
              <a:spcAft>
                <a:spcPct val="0"/>
              </a:spcAft>
              <a:defRPr/>
            </a:pPr>
            <a:r>
              <a:rPr lang="es-DO" b="1" kern="0" dirty="0" smtClean="0">
                <a:solidFill>
                  <a:srgbClr val="3366CC"/>
                </a:solidFill>
                <a:latin typeface="Gill Sans"/>
              </a:rPr>
              <a:t>Servicios de Consultoría Organizacional</a:t>
            </a:r>
            <a:endParaRPr lang="es-DO" b="1" kern="0" dirty="0">
              <a:solidFill>
                <a:srgbClr val="3366CC"/>
              </a:solidFill>
              <a:latin typeface="Gill Sans"/>
            </a:endParaRPr>
          </a:p>
        </p:txBody>
      </p:sp>
      <p:pic>
        <p:nvPicPr>
          <p:cNvPr id="18" name="Picture 17"/>
          <p:cNvPicPr>
            <a:picLocks noChangeAspect="1"/>
          </p:cNvPicPr>
          <p:nvPr/>
        </p:nvPicPr>
        <p:blipFill>
          <a:blip r:embed="rId4"/>
          <a:stretch>
            <a:fillRect/>
          </a:stretch>
        </p:blipFill>
        <p:spPr>
          <a:xfrm>
            <a:off x="7501214" y="486860"/>
            <a:ext cx="1679572" cy="1463208"/>
          </a:xfrm>
          <a:prstGeom prst="rect">
            <a:avLst/>
          </a:prstGeom>
        </p:spPr>
      </p:pic>
      <p:sp>
        <p:nvSpPr>
          <p:cNvPr id="20" name="TextBox 19"/>
          <p:cNvSpPr txBox="1"/>
          <p:nvPr/>
        </p:nvSpPr>
        <p:spPr>
          <a:xfrm>
            <a:off x="1059616" y="2405529"/>
            <a:ext cx="6992471" cy="2862323"/>
          </a:xfrm>
          <a:prstGeom prst="rect">
            <a:avLst/>
          </a:prstGeom>
          <a:noFill/>
        </p:spPr>
        <p:txBody>
          <a:bodyPr wrap="square" rtlCol="0">
            <a:spAutoFit/>
          </a:bodyPr>
          <a:lstStyle/>
          <a:p>
            <a:pPr algn="just">
              <a:spcBef>
                <a:spcPct val="0"/>
              </a:spcBef>
            </a:pPr>
            <a:r>
              <a:rPr lang="es-DO" dirty="0">
                <a:latin typeface="Gill Sans"/>
                <a:cs typeface="Gill Sans"/>
              </a:rPr>
              <a:t>Ofrecemos soluciones de colaboración y asesoría en procesos de </a:t>
            </a:r>
            <a:r>
              <a:rPr lang="es-DO" dirty="0" smtClean="0">
                <a:solidFill>
                  <a:srgbClr val="3366CC"/>
                </a:solidFill>
                <a:latin typeface="Gill Sans"/>
                <a:cs typeface="Gill Sans"/>
              </a:rPr>
              <a:t>Liderazgo Estratégico</a:t>
            </a:r>
            <a:r>
              <a:rPr lang="es-DO" dirty="0" smtClean="0">
                <a:latin typeface="Gill Sans"/>
                <a:cs typeface="Gill Sans"/>
              </a:rPr>
              <a:t>, </a:t>
            </a:r>
            <a:r>
              <a:rPr lang="es-DO" dirty="0">
                <a:solidFill>
                  <a:srgbClr val="3366CC"/>
                </a:solidFill>
                <a:latin typeface="Gill Sans"/>
                <a:cs typeface="Gill Sans"/>
              </a:rPr>
              <a:t>Gestión </a:t>
            </a:r>
            <a:r>
              <a:rPr lang="es-DO" dirty="0" smtClean="0">
                <a:solidFill>
                  <a:srgbClr val="3366CC"/>
                </a:solidFill>
                <a:latin typeface="Gill Sans"/>
                <a:cs typeface="Gill Sans"/>
              </a:rPr>
              <a:t>del Talento</a:t>
            </a:r>
            <a:r>
              <a:rPr lang="es-DO" dirty="0" smtClean="0">
                <a:latin typeface="Gill Sans"/>
                <a:cs typeface="Gill Sans"/>
              </a:rPr>
              <a:t>,  </a:t>
            </a:r>
            <a:r>
              <a:rPr lang="es-DO" dirty="0" smtClean="0">
                <a:solidFill>
                  <a:srgbClr val="3366CC"/>
                </a:solidFill>
                <a:latin typeface="Gill Sans"/>
                <a:cs typeface="Gill Sans"/>
              </a:rPr>
              <a:t>Comunicación </a:t>
            </a:r>
            <a:r>
              <a:rPr lang="es-DO" dirty="0" smtClean="0">
                <a:solidFill>
                  <a:srgbClr val="000000"/>
                </a:solidFill>
                <a:latin typeface="Gill Sans"/>
                <a:cs typeface="Gill Sans"/>
              </a:rPr>
              <a:t>y</a:t>
            </a:r>
            <a:r>
              <a:rPr lang="es-DO" dirty="0" smtClean="0">
                <a:solidFill>
                  <a:srgbClr val="3366CC"/>
                </a:solidFill>
                <a:latin typeface="Gill Sans"/>
                <a:cs typeface="Gill Sans"/>
              </a:rPr>
              <a:t> Efectividad Organizacional.</a:t>
            </a:r>
            <a:r>
              <a:rPr lang="es-DO" dirty="0" smtClean="0">
                <a:latin typeface="Gill Sans"/>
                <a:cs typeface="Gill Sans"/>
              </a:rPr>
              <a:t> </a:t>
            </a:r>
            <a:r>
              <a:rPr lang="es-DO" dirty="0">
                <a:latin typeface="Gill Sans"/>
                <a:cs typeface="Gill Sans"/>
              </a:rPr>
              <a:t>Son diseñadas a requerimiento con alto nivel de customización y </a:t>
            </a:r>
            <a:r>
              <a:rPr lang="es-DO" dirty="0" smtClean="0">
                <a:latin typeface="Gill Sans"/>
                <a:cs typeface="Gill Sans"/>
              </a:rPr>
              <a:t>creatividad</a:t>
            </a:r>
            <a:endParaRPr lang="en-US" dirty="0">
              <a:latin typeface="Gill Sans"/>
              <a:cs typeface="Gill Sans"/>
            </a:endParaRPr>
          </a:p>
          <a:p>
            <a:pPr algn="just">
              <a:spcBef>
                <a:spcPct val="0"/>
              </a:spcBef>
              <a:buSzTx/>
              <a:buFontTx/>
              <a:buNone/>
            </a:pPr>
            <a:endParaRPr lang="es-DO" dirty="0">
              <a:latin typeface="Gill Sans"/>
              <a:cs typeface="Gill Sans"/>
            </a:endParaRPr>
          </a:p>
          <a:p>
            <a:pPr algn="just">
              <a:spcBef>
                <a:spcPct val="0"/>
              </a:spcBef>
              <a:buSzTx/>
              <a:buFontTx/>
              <a:buNone/>
            </a:pPr>
            <a:r>
              <a:rPr lang="es-DO" dirty="0">
                <a:latin typeface="Gill Sans"/>
                <a:cs typeface="Gill Sans"/>
              </a:rPr>
              <a:t>Los servicios de consultoría incluyen la implantación de modelos propietarios que han sido desarrollados con base en las mejores prácticas en gestión </a:t>
            </a:r>
            <a:r>
              <a:rPr lang="es-DO" dirty="0" smtClean="0">
                <a:latin typeface="Gill Sans"/>
                <a:cs typeface="Gill Sans"/>
              </a:rPr>
              <a:t>gerencial </a:t>
            </a:r>
            <a:r>
              <a:rPr lang="es-DO" dirty="0">
                <a:latin typeface="Gill Sans"/>
                <a:cs typeface="Gill Sans"/>
              </a:rPr>
              <a:t>en el mundo.   Sin embargo, </a:t>
            </a:r>
            <a:r>
              <a:rPr lang="es-DO" dirty="0" smtClean="0">
                <a:latin typeface="Gill Sans"/>
                <a:cs typeface="Gill Sans"/>
              </a:rPr>
              <a:t>el propósito </a:t>
            </a:r>
            <a:r>
              <a:rPr lang="es-DO" dirty="0">
                <a:latin typeface="Gill Sans"/>
                <a:cs typeface="Gill Sans"/>
              </a:rPr>
              <a:t>es desarrollar</a:t>
            </a:r>
            <a:r>
              <a:rPr lang="es-DO" dirty="0">
                <a:solidFill>
                  <a:srgbClr val="A2C816"/>
                </a:solidFill>
                <a:latin typeface="Gill Sans"/>
                <a:cs typeface="Gill Sans"/>
              </a:rPr>
              <a:t> </a:t>
            </a:r>
            <a:r>
              <a:rPr lang="es-DO" dirty="0">
                <a:latin typeface="Gill Sans"/>
                <a:cs typeface="Gill Sans"/>
              </a:rPr>
              <a:t>con nuestros clientes las </a:t>
            </a:r>
            <a:r>
              <a:rPr lang="es-DO" dirty="0">
                <a:solidFill>
                  <a:srgbClr val="3366CC"/>
                </a:solidFill>
                <a:latin typeface="Gill Sans"/>
                <a:cs typeface="Gill Sans"/>
              </a:rPr>
              <a:t>soluciones </a:t>
            </a:r>
            <a:r>
              <a:rPr lang="es-DO" dirty="0">
                <a:latin typeface="Gill Sans"/>
                <a:cs typeface="Gill Sans"/>
              </a:rPr>
              <a:t>que respondan a sus necesidades y sus estrategias de negocio</a:t>
            </a:r>
          </a:p>
        </p:txBody>
      </p:sp>
    </p:spTree>
    <p:extLst>
      <p:ext uri="{BB962C8B-B14F-4D97-AF65-F5344CB8AC3E}">
        <p14:creationId xmlns:p14="http://schemas.microsoft.com/office/powerpoint/2010/main" val="246943860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grpSp>
      <p:sp>
        <p:nvSpPr>
          <p:cNvPr id="9" name="Round Same Side Corner Rectangle 8"/>
          <p:cNvSpPr/>
          <p:nvPr/>
        </p:nvSpPr>
        <p:spPr>
          <a:xfrm>
            <a:off x="4576339" y="952627"/>
            <a:ext cx="1668222"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accent3"/>
                </a:solidFill>
                <a:latin typeface="Gill Sans"/>
                <a:cs typeface="Gill Sans"/>
              </a:rPr>
              <a:t>Consultora</a:t>
            </a:r>
            <a:endParaRPr lang="en-US" sz="1600" b="1" dirty="0">
              <a:solidFill>
                <a:schemeClr val="accent3"/>
              </a:solidFill>
              <a:latin typeface="Gill Sans"/>
              <a:cs typeface="Gill Sans"/>
            </a:endParaRPr>
          </a:p>
        </p:txBody>
      </p:sp>
      <p:sp>
        <p:nvSpPr>
          <p:cNvPr id="4" name="Rectangle 3"/>
          <p:cNvSpPr/>
          <p:nvPr/>
        </p:nvSpPr>
        <p:spPr>
          <a:xfrm>
            <a:off x="484156" y="1452951"/>
            <a:ext cx="2829320" cy="323165"/>
          </a:xfrm>
          <a:prstGeom prst="rect">
            <a:avLst/>
          </a:prstGeom>
        </p:spPr>
        <p:txBody>
          <a:bodyPr wrap="none">
            <a:spAutoFit/>
          </a:bodyPr>
          <a:lstStyle/>
          <a:p>
            <a:pPr lvl="0" fontAlgn="base">
              <a:lnSpc>
                <a:spcPct val="80000"/>
              </a:lnSpc>
              <a:spcBef>
                <a:spcPct val="20000"/>
              </a:spcBef>
              <a:spcAft>
                <a:spcPct val="0"/>
              </a:spcAft>
              <a:defRPr/>
            </a:pPr>
            <a:r>
              <a:rPr lang="es-DO" b="1" kern="0" dirty="0" smtClean="0">
                <a:solidFill>
                  <a:srgbClr val="3366CC"/>
                </a:solidFill>
                <a:latin typeface="Gill Sans"/>
              </a:rPr>
              <a:t>Maril </a:t>
            </a:r>
            <a:r>
              <a:rPr lang="es-DO" b="1" kern="0" dirty="0" smtClean="0">
                <a:solidFill>
                  <a:srgbClr val="3366CC"/>
                </a:solidFill>
                <a:latin typeface="Gill Sans"/>
              </a:rPr>
              <a:t>Núñez-Del Risco</a:t>
            </a:r>
            <a:endParaRPr lang="es-DO" b="1" kern="0" dirty="0">
              <a:solidFill>
                <a:srgbClr val="3366CC"/>
              </a:solidFill>
              <a:latin typeface="Gill Sans"/>
            </a:endParaRPr>
          </a:p>
        </p:txBody>
      </p:sp>
      <p:sp>
        <p:nvSpPr>
          <p:cNvPr id="21" name="TextBox 20"/>
          <p:cNvSpPr txBox="1"/>
          <p:nvPr/>
        </p:nvSpPr>
        <p:spPr>
          <a:xfrm>
            <a:off x="843424" y="1820137"/>
            <a:ext cx="6992471" cy="4832092"/>
          </a:xfrm>
          <a:prstGeom prst="rect">
            <a:avLst/>
          </a:prstGeom>
          <a:noFill/>
        </p:spPr>
        <p:txBody>
          <a:bodyPr wrap="square" rtlCol="0">
            <a:spAutoFit/>
          </a:bodyPr>
          <a:lstStyle/>
          <a:p>
            <a:pPr algn="just"/>
            <a:r>
              <a:rPr lang="x-none" sz="1400" dirty="0" smtClean="0">
                <a:latin typeface="Gill Sans"/>
                <a:cs typeface="Gill Sans"/>
              </a:rPr>
              <a:t>Posee </a:t>
            </a:r>
            <a:r>
              <a:rPr lang="es-DO" sz="1400" dirty="0" smtClean="0">
                <a:latin typeface="Gill Sans"/>
                <a:cs typeface="Gill Sans"/>
              </a:rPr>
              <a:t>licenciatura </a:t>
            </a:r>
            <a:r>
              <a:rPr lang="es-DO" sz="1400" dirty="0">
                <a:latin typeface="Gill Sans"/>
                <a:cs typeface="Gill Sans"/>
              </a:rPr>
              <a:t>en Comunicación Publicitaria (APEC) y títulos de Maestría en Mercadeo (INTEC) y Maestría en </a:t>
            </a:r>
            <a:r>
              <a:rPr lang="es-DO" sz="1400" i="1" dirty="0">
                <a:latin typeface="Gill Sans"/>
                <a:cs typeface="Gill Sans"/>
              </a:rPr>
              <a:t>Service Management</a:t>
            </a:r>
            <a:r>
              <a:rPr lang="es-DO" sz="1400" dirty="0">
                <a:latin typeface="Gill Sans"/>
                <a:cs typeface="Gill Sans"/>
              </a:rPr>
              <a:t> (Rochester Institute of Technology).  Tiene formación especializada en </a:t>
            </a:r>
            <a:r>
              <a:rPr lang="es-DO" sz="1400" i="1" dirty="0">
                <a:latin typeface="Gill Sans"/>
                <a:cs typeface="Gill Sans"/>
              </a:rPr>
              <a:t>Marketing Management</a:t>
            </a:r>
            <a:r>
              <a:rPr lang="es-DO" sz="1400" dirty="0">
                <a:latin typeface="Gill Sans"/>
                <a:cs typeface="Gill Sans"/>
              </a:rPr>
              <a:t> (Duke University, USA), Calidad Total (Instituto JUSE, Japón) y Aprendizaje Adulto (META). Es Coach Profesional graduada de Newfield Network USA y miembro de la International Coaching Federation, con participación en el Foro de Coaching para el Liderazgo.  Tiene una experiencia de más 15 años de gestión gerencial en corporaciones globales tales como American Airlines, Exxon y Verizon, donde ocupó posiciones de Liderazgo en Mercadeo, Ventas, Distribución, Servicio al Cliente, Operaciones y Recursos Humanos.</a:t>
            </a:r>
            <a:endParaRPr lang="en-US" sz="1400" dirty="0">
              <a:latin typeface="Gill Sans"/>
              <a:cs typeface="Gill Sans"/>
            </a:endParaRPr>
          </a:p>
          <a:p>
            <a:pPr algn="just"/>
            <a:r>
              <a:rPr lang="es-ES_tradnl" sz="1400" dirty="0">
                <a:latin typeface="Gill Sans"/>
                <a:cs typeface="Gill Sans"/>
              </a:rPr>
              <a:t>Su carrera corporativa le permitió desarrollar altos conocimientos de</a:t>
            </a:r>
            <a:r>
              <a:rPr lang="es-DO" sz="1400" dirty="0">
                <a:latin typeface="Gill Sans"/>
                <a:cs typeface="Gill Sans"/>
              </a:rPr>
              <a:t> Planificación Estratégica,  Mercadeo, y Estrategia &amp; Operaciones de Servicio. </a:t>
            </a:r>
            <a:r>
              <a:rPr lang="es-ES_tradnl" sz="1400" dirty="0">
                <a:latin typeface="Gill Sans"/>
                <a:cs typeface="Gill Sans"/>
              </a:rPr>
              <a:t>Se destacó por sus habilidades de Liderazgo Transformacional y su capacidad para conformar Equipos de Alto Desempeño.  Demostró una gran capacidad de Visión de Negocios y Pensamiento Analítico. Su orientación natural hacia el Logro y la Ejecución le permitieron contribuir de manera significativa al éxito de las organizaciones para las cuales laboró.</a:t>
            </a:r>
            <a:endParaRPr lang="en-US" sz="1400" dirty="0">
              <a:latin typeface="Gill Sans"/>
              <a:cs typeface="Gill Sans"/>
            </a:endParaRPr>
          </a:p>
          <a:p>
            <a:pPr algn="just"/>
            <a:r>
              <a:rPr lang="es-DO" sz="1400" dirty="0">
                <a:latin typeface="Gill Sans"/>
                <a:cs typeface="Gill Sans"/>
              </a:rPr>
              <a:t>Fue columnista de El Caribe con su espacio titulado </a:t>
            </a:r>
            <a:r>
              <a:rPr lang="es-DO" sz="1400" i="1" dirty="0">
                <a:latin typeface="Gill Sans"/>
                <a:cs typeface="Gill Sans"/>
              </a:rPr>
              <a:t>Ser Líder</a:t>
            </a:r>
            <a:r>
              <a:rPr lang="es-DO" sz="1400" dirty="0">
                <a:latin typeface="Gill Sans"/>
                <a:cs typeface="Gill Sans"/>
              </a:rPr>
              <a:t>. </a:t>
            </a:r>
            <a:r>
              <a:rPr lang="es-ES_tradnl" sz="1400" dirty="0">
                <a:latin typeface="Gill Sans"/>
                <a:cs typeface="Gill Sans"/>
              </a:rPr>
              <a:t>Actualmente es Coach Profesional y Consultora en Estrategia, Ejecución y Liderazgo. Ha servido como Coach y/o Consultora a firmas globales y locales tales como Ericsson, AES, </a:t>
            </a:r>
            <a:r>
              <a:rPr lang="es-ES_tradnl" sz="1400" dirty="0" err="1">
                <a:latin typeface="Gill Sans"/>
                <a:cs typeface="Gill Sans"/>
              </a:rPr>
              <a:t>Quala</a:t>
            </a:r>
            <a:r>
              <a:rPr lang="es-ES_tradnl" sz="1400" dirty="0">
                <a:latin typeface="Gill Sans"/>
                <a:cs typeface="Gill Sans"/>
              </a:rPr>
              <a:t>, ANJE y </a:t>
            </a:r>
            <a:r>
              <a:rPr lang="es-ES_tradnl" sz="1400" dirty="0" smtClean="0">
                <a:latin typeface="Gill Sans"/>
                <a:cs typeface="Gill Sans"/>
              </a:rPr>
              <a:t>Grupos Ramos. </a:t>
            </a:r>
            <a:r>
              <a:rPr lang="es-ES_tradnl" sz="1400" dirty="0">
                <a:latin typeface="Gill Sans"/>
                <a:cs typeface="Gill Sans"/>
              </a:rPr>
              <a:t>Su firma Invenio surge de su visión personal de contribuir al Desarrollo del Liderazgo en la República Dominicana y de su pasión por la transformación del Ser Humano y la Organización.</a:t>
            </a:r>
            <a:endParaRPr lang="en-US" sz="1400" dirty="0">
              <a:latin typeface="Gill Sans"/>
              <a:cs typeface="Gill Sans"/>
            </a:endParaRPr>
          </a:p>
          <a:p>
            <a:pPr algn="just"/>
            <a:r>
              <a:rPr lang="es-ES_tradnl" sz="1400" dirty="0">
                <a:latin typeface="Gill Sans"/>
                <a:cs typeface="Gill Sans"/>
              </a:rPr>
              <a:t>Maril está casada y tiene dos hijos adolescentes.</a:t>
            </a:r>
            <a:endParaRPr lang="en-US" sz="1400" dirty="0">
              <a:latin typeface="Gill Sans"/>
              <a:cs typeface="Gill Sans"/>
            </a:endParaRPr>
          </a:p>
        </p:txBody>
      </p:sp>
      <p:pic>
        <p:nvPicPr>
          <p:cNvPr id="5" name="Picture 4"/>
          <p:cNvPicPr>
            <a:picLocks noChangeAspect="1"/>
          </p:cNvPicPr>
          <p:nvPr/>
        </p:nvPicPr>
        <p:blipFill>
          <a:blip r:embed="rId4"/>
          <a:stretch>
            <a:fillRect/>
          </a:stretch>
        </p:blipFill>
        <p:spPr>
          <a:xfrm>
            <a:off x="6565899" y="196894"/>
            <a:ext cx="1409701" cy="149716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9019720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Gill Sans"/>
                <a:cs typeface="Candara"/>
              </a:rPr>
              <a:t>e</a:t>
            </a:r>
            <a:endParaRPr lang="en-US" dirty="0">
              <a:latin typeface="Gill San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grpSp>
      <p:sp>
        <p:nvSpPr>
          <p:cNvPr id="9" name="Round Same Side Corner Rectangle 8"/>
          <p:cNvSpPr/>
          <p:nvPr/>
        </p:nvSpPr>
        <p:spPr>
          <a:xfrm>
            <a:off x="4576339" y="952627"/>
            <a:ext cx="1668222"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accent3"/>
                </a:solidFill>
                <a:latin typeface="Gill Sans"/>
                <a:cs typeface="Gill Sans"/>
              </a:rPr>
              <a:t>Alianzas</a:t>
            </a:r>
            <a:endParaRPr lang="en-US" sz="1600" b="1" dirty="0">
              <a:solidFill>
                <a:schemeClr val="accent3"/>
              </a:solidFill>
              <a:latin typeface="Gill Sans"/>
              <a:cs typeface="Gill Sans"/>
            </a:endParaRPr>
          </a:p>
        </p:txBody>
      </p:sp>
      <p:pic>
        <p:nvPicPr>
          <p:cNvPr id="5" name="Picture 4"/>
          <p:cNvPicPr>
            <a:picLocks noChangeAspect="1"/>
          </p:cNvPicPr>
          <p:nvPr/>
        </p:nvPicPr>
        <p:blipFill>
          <a:blip r:embed="rId4"/>
          <a:stretch>
            <a:fillRect/>
          </a:stretch>
        </p:blipFill>
        <p:spPr>
          <a:xfrm>
            <a:off x="7189372" y="391710"/>
            <a:ext cx="1293045" cy="13718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Picture 17" descr="LOGO.jpg"/>
          <p:cNvPicPr/>
          <p:nvPr/>
        </p:nvPicPr>
        <p:blipFill>
          <a:blip r:embed="rId5" cstate="print">
            <a:clrChange>
              <a:clrFrom>
                <a:srgbClr val="FFFFFF"/>
              </a:clrFrom>
              <a:clrTo>
                <a:srgbClr val="FFFFFF">
                  <a:alpha val="0"/>
                </a:srgbClr>
              </a:clrTo>
            </a:clrChange>
          </a:blip>
          <a:stretch>
            <a:fillRect/>
          </a:stretch>
        </p:blipFill>
        <p:spPr>
          <a:xfrm>
            <a:off x="397934" y="1625600"/>
            <a:ext cx="1286590" cy="914400"/>
          </a:xfrm>
          <a:prstGeom prst="rect">
            <a:avLst/>
          </a:prstGeom>
        </p:spPr>
      </p:pic>
      <p:pic>
        <p:nvPicPr>
          <p:cNvPr id="6" name="Picture 5"/>
          <p:cNvPicPr>
            <a:picLocks noChangeAspect="1"/>
          </p:cNvPicPr>
          <p:nvPr/>
        </p:nvPicPr>
        <p:blipFill rotWithShape="1">
          <a:blip r:embed="rId6"/>
          <a:srcRect b="62302"/>
          <a:stretch/>
        </p:blipFill>
        <p:spPr>
          <a:xfrm>
            <a:off x="413139" y="2899831"/>
            <a:ext cx="5981700" cy="804333"/>
          </a:xfrm>
          <a:prstGeom prst="rect">
            <a:avLst/>
          </a:prstGeom>
        </p:spPr>
      </p:pic>
      <p:pic>
        <p:nvPicPr>
          <p:cNvPr id="10" name="Picture 9"/>
          <p:cNvPicPr>
            <a:picLocks noChangeAspect="1"/>
          </p:cNvPicPr>
          <p:nvPr/>
        </p:nvPicPr>
        <p:blipFill rotWithShape="1">
          <a:blip r:embed="rId7"/>
          <a:srcRect t="18951"/>
          <a:stretch/>
        </p:blipFill>
        <p:spPr>
          <a:xfrm>
            <a:off x="345731" y="4792132"/>
            <a:ext cx="2881737" cy="1196011"/>
          </a:xfrm>
          <a:prstGeom prst="rect">
            <a:avLst/>
          </a:prstGeom>
        </p:spPr>
      </p:pic>
      <p:sp>
        <p:nvSpPr>
          <p:cNvPr id="11" name="TextBox 10"/>
          <p:cNvSpPr txBox="1"/>
          <p:nvPr/>
        </p:nvSpPr>
        <p:spPr>
          <a:xfrm>
            <a:off x="3215445" y="4792142"/>
            <a:ext cx="5300838" cy="1477328"/>
          </a:xfrm>
          <a:prstGeom prst="rect">
            <a:avLst/>
          </a:prstGeom>
          <a:noFill/>
        </p:spPr>
        <p:txBody>
          <a:bodyPr wrap="square" rtlCol="0">
            <a:spAutoFit/>
          </a:bodyPr>
          <a:lstStyle/>
          <a:p>
            <a:pPr algn="just"/>
            <a:r>
              <a:rPr lang="es-DO" dirty="0" smtClean="0">
                <a:latin typeface="Gill Sans"/>
                <a:cs typeface="Gill Sans"/>
              </a:rPr>
              <a:t>Empresa de consultoría chilena especializada en Coaching Ontológico, el Modelo de Liderazgo de Harvard y Mentoring para la Gestión de Proyectos.  Vector Humano es la firma de Vianela Landrón y Francisco Garrido Soto </a:t>
            </a:r>
            <a:endParaRPr lang="es-DO" dirty="0">
              <a:latin typeface="Gill Sans"/>
              <a:cs typeface="Gill Sans"/>
            </a:endParaRPr>
          </a:p>
        </p:txBody>
      </p:sp>
      <p:sp>
        <p:nvSpPr>
          <p:cNvPr id="20" name="TextBox 19"/>
          <p:cNvSpPr txBox="1"/>
          <p:nvPr/>
        </p:nvSpPr>
        <p:spPr>
          <a:xfrm>
            <a:off x="464507" y="3605431"/>
            <a:ext cx="7984044" cy="923330"/>
          </a:xfrm>
          <a:prstGeom prst="rect">
            <a:avLst/>
          </a:prstGeom>
          <a:noFill/>
        </p:spPr>
        <p:txBody>
          <a:bodyPr wrap="square" rtlCol="0">
            <a:spAutoFit/>
          </a:bodyPr>
          <a:lstStyle/>
          <a:p>
            <a:pPr algn="just"/>
            <a:r>
              <a:rPr lang="es-DO" dirty="0" smtClean="0">
                <a:latin typeface="Gill Sans"/>
                <a:cs typeface="Gill Sans"/>
              </a:rPr>
              <a:t>Reconocida empresa de desarrollo individual y organizacional que provee experiencias vivenciales diseñadas para incrementar la efectividad personal y organizacional.  DIO es la empresa de Miguel José Moya</a:t>
            </a:r>
            <a:endParaRPr lang="es-DO" dirty="0">
              <a:latin typeface="Gill Sans"/>
              <a:cs typeface="Gill Sans"/>
            </a:endParaRPr>
          </a:p>
        </p:txBody>
      </p:sp>
      <p:sp>
        <p:nvSpPr>
          <p:cNvPr id="22" name="TextBox 21"/>
          <p:cNvSpPr txBox="1"/>
          <p:nvPr/>
        </p:nvSpPr>
        <p:spPr>
          <a:xfrm>
            <a:off x="1979314" y="1800274"/>
            <a:ext cx="6469238" cy="923330"/>
          </a:xfrm>
          <a:prstGeom prst="rect">
            <a:avLst/>
          </a:prstGeom>
          <a:noFill/>
        </p:spPr>
        <p:txBody>
          <a:bodyPr wrap="square" rtlCol="0">
            <a:spAutoFit/>
          </a:bodyPr>
          <a:lstStyle/>
          <a:p>
            <a:pPr algn="just"/>
            <a:r>
              <a:rPr lang="es-DO" dirty="0" smtClean="0">
                <a:latin typeface="Gill Sans"/>
                <a:cs typeface="Gill Sans"/>
              </a:rPr>
              <a:t>Empresa de consultoría con amplia experiencia en gestión de </a:t>
            </a:r>
          </a:p>
          <a:p>
            <a:pPr algn="just"/>
            <a:r>
              <a:rPr lang="es-DO" dirty="0" smtClean="0">
                <a:latin typeface="Gill Sans"/>
                <a:cs typeface="Gill Sans"/>
              </a:rPr>
              <a:t>Recursos Humanos, Desarrollo Organizacional y Coaching Ejecutivo.  About HR es la firma de Teresa Espaillat</a:t>
            </a:r>
          </a:p>
        </p:txBody>
      </p:sp>
    </p:spTree>
    <p:extLst>
      <p:ext uri="{BB962C8B-B14F-4D97-AF65-F5344CB8AC3E}">
        <p14:creationId xmlns:p14="http://schemas.microsoft.com/office/powerpoint/2010/main" val="71738357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grpSp>
      <p:sp>
        <p:nvSpPr>
          <p:cNvPr id="9" name="Round Same Side Corner Rectangle 8"/>
          <p:cNvSpPr/>
          <p:nvPr/>
        </p:nvSpPr>
        <p:spPr>
          <a:xfrm>
            <a:off x="4576339" y="952627"/>
            <a:ext cx="1668222"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accent3"/>
                </a:solidFill>
                <a:latin typeface="Gill Sans"/>
                <a:cs typeface="Gill Sans"/>
              </a:rPr>
              <a:t>Clientes</a:t>
            </a:r>
            <a:endParaRPr lang="en-US" sz="1600" b="1" dirty="0">
              <a:solidFill>
                <a:schemeClr val="accent3"/>
              </a:solidFill>
              <a:latin typeface="Gill Sans"/>
              <a:cs typeface="Gill Sans"/>
            </a:endParaRPr>
          </a:p>
        </p:txBody>
      </p:sp>
      <p:pic>
        <p:nvPicPr>
          <p:cNvPr id="19" name="Picture 7" descr="http://www.aes.com/aes/images/header_RIGHT.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427" y="1915442"/>
            <a:ext cx="1637527" cy="739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72629" y="1965119"/>
            <a:ext cx="1320943" cy="689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7" descr="Logo Beica 01"/>
          <p:cNvPicPr>
            <a:picLocks noChangeAspect="1" noChangeArrowheads="1"/>
          </p:cNvPicPr>
          <p:nvPr/>
        </p:nvPicPr>
        <p:blipFill>
          <a:blip r:embed="rId7" cstate="print"/>
          <a:srcRect/>
          <a:stretch>
            <a:fillRect/>
          </a:stretch>
        </p:blipFill>
        <p:spPr bwMode="auto">
          <a:xfrm>
            <a:off x="5537357" y="1942454"/>
            <a:ext cx="868903" cy="947893"/>
          </a:xfrm>
          <a:prstGeom prst="rect">
            <a:avLst/>
          </a:prstGeom>
          <a:noFill/>
          <a:ln w="9525">
            <a:noFill/>
            <a:miter lim="800000"/>
            <a:headEnd/>
            <a:tailEnd/>
          </a:ln>
        </p:spPr>
      </p:pic>
      <p:pic>
        <p:nvPicPr>
          <p:cNvPr id="22" name="Picture 26" descr="BONA &amp; LOGOS[1]"/>
          <p:cNvPicPr>
            <a:picLocks noChangeAspect="1" noChangeArrowheads="1"/>
          </p:cNvPicPr>
          <p:nvPr/>
        </p:nvPicPr>
        <p:blipFill>
          <a:blip r:embed="rId8">
            <a:clrChange>
              <a:clrFrom>
                <a:srgbClr val="F56600"/>
              </a:clrFrom>
              <a:clrTo>
                <a:srgbClr val="F56600">
                  <a:alpha val="0"/>
                </a:srgbClr>
              </a:clrTo>
            </a:clrChange>
            <a:extLst>
              <a:ext uri="{28A0092B-C50C-407E-A947-70E740481C1C}">
                <a14:useLocalDpi xmlns:a14="http://schemas.microsoft.com/office/drawing/2010/main" val="0"/>
              </a:ext>
            </a:extLst>
          </a:blip>
          <a:srcRect l="10623" t="22704" r="10640" b="37422"/>
          <a:stretch>
            <a:fillRect/>
          </a:stretch>
        </p:blipFill>
        <p:spPr bwMode="auto">
          <a:xfrm>
            <a:off x="6652771" y="1995002"/>
            <a:ext cx="1969421" cy="747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C:\Documents and Settings\Lady\Local Settings\Temp\Logo_Grande.JPG"/>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2534892" y="3555998"/>
            <a:ext cx="809214" cy="1028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9" descr="300px-Codetel-Claro"/>
          <p:cNvPicPr>
            <a:picLocks noChangeAspect="1" noChangeArrowheads="1"/>
          </p:cNvPicPr>
          <p:nvPr/>
        </p:nvPicPr>
        <p:blipFill>
          <a:blip r:embed="rId11"/>
          <a:srcRect/>
          <a:stretch>
            <a:fillRect/>
          </a:stretch>
        </p:blipFill>
        <p:spPr bwMode="auto">
          <a:xfrm>
            <a:off x="550427" y="3654169"/>
            <a:ext cx="1637527" cy="562509"/>
          </a:xfrm>
          <a:prstGeom prst="rect">
            <a:avLst/>
          </a:prstGeom>
          <a:noFill/>
          <a:ln w="9525">
            <a:noFill/>
            <a:miter lim="800000"/>
            <a:headEnd/>
            <a:tailEnd/>
          </a:ln>
        </p:spPr>
      </p:pic>
      <p:pic>
        <p:nvPicPr>
          <p:cNvPr id="25" name="Picture 4" descr="C:\Users\Owner\Documents\Invenio\Clientes\DT Solutions\Logo.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3866" y="3843309"/>
            <a:ext cx="2133600" cy="635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http://tbn0.google.com/images?q=tbn:QSZfB8KhJZf4FM:http://laveopasar.files.wordpress.com/2007/12/microsoft.jpg">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92464" y="3555998"/>
            <a:ext cx="1175356" cy="93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p:cNvPicPr>
            <a:picLocks noChangeAspect="1" noChangeArrowheads="1"/>
          </p:cNvPicPr>
          <p:nvPr/>
        </p:nvPicPr>
        <p:blipFill>
          <a:blip r:embed="rId15" cstate="print"/>
          <a:srcRect l="19922" t="14375" r="63672" b="67812"/>
          <a:stretch>
            <a:fillRect/>
          </a:stretch>
        </p:blipFill>
        <p:spPr bwMode="auto">
          <a:xfrm>
            <a:off x="7455337" y="5481638"/>
            <a:ext cx="1080043" cy="733120"/>
          </a:xfrm>
          <a:prstGeom prst="rect">
            <a:avLst/>
          </a:prstGeom>
          <a:noFill/>
          <a:ln w="9525">
            <a:noFill/>
            <a:miter lim="800000"/>
            <a:headEnd/>
            <a:tailEnd/>
          </a:ln>
        </p:spPr>
      </p:pic>
      <p:pic>
        <p:nvPicPr>
          <p:cNvPr id="28" name="Picture 105" descr="v_1w40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56093" y="5481638"/>
            <a:ext cx="1020336" cy="67041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p:nvPicPr>
        <p:blipFill>
          <a:blip r:embed="rId17" cstate="print"/>
          <a:srcRect l="12103" t="18900" r="68997" b="65980"/>
          <a:stretch>
            <a:fillRect/>
          </a:stretch>
        </p:blipFill>
        <p:spPr bwMode="auto">
          <a:xfrm>
            <a:off x="2187954" y="5421456"/>
            <a:ext cx="1461188" cy="730594"/>
          </a:xfrm>
          <a:prstGeom prst="rect">
            <a:avLst/>
          </a:prstGeom>
          <a:noFill/>
          <a:ln w="9525">
            <a:noFill/>
            <a:miter lim="800000"/>
            <a:headEnd/>
            <a:tailEnd/>
          </a:ln>
        </p:spPr>
      </p:pic>
      <p:pic>
        <p:nvPicPr>
          <p:cNvPr id="30" name="Picture 4"/>
          <p:cNvPicPr>
            <a:picLocks noChangeAspect="1" noChangeArrowheads="1"/>
          </p:cNvPicPr>
          <p:nvPr/>
        </p:nvPicPr>
        <p:blipFill>
          <a:blip r:embed="rId18" cstate="print"/>
          <a:srcRect l="71262" t="17955" r="12500" b="71650"/>
          <a:stretch>
            <a:fillRect/>
          </a:stretch>
        </p:blipFill>
        <p:spPr bwMode="auto">
          <a:xfrm>
            <a:off x="5388725" y="5481638"/>
            <a:ext cx="1675600" cy="670413"/>
          </a:xfrm>
          <a:prstGeom prst="rect">
            <a:avLst/>
          </a:prstGeom>
          <a:noFill/>
          <a:ln w="9525">
            <a:noFill/>
            <a:miter lim="800000"/>
            <a:headEnd/>
            <a:tailEnd/>
          </a:ln>
        </p:spPr>
      </p:pic>
      <p:pic>
        <p:nvPicPr>
          <p:cNvPr id="31" name="Picture 5"/>
          <p:cNvPicPr>
            <a:picLocks noChangeAspect="1" noChangeArrowheads="1"/>
          </p:cNvPicPr>
          <p:nvPr/>
        </p:nvPicPr>
        <p:blipFill>
          <a:blip r:embed="rId19" cstate="print"/>
          <a:srcRect l="18107" t="15120" r="69490" b="17786"/>
          <a:stretch>
            <a:fillRect/>
          </a:stretch>
        </p:blipFill>
        <p:spPr bwMode="auto">
          <a:xfrm>
            <a:off x="4451845" y="1967578"/>
            <a:ext cx="429597" cy="1452446"/>
          </a:xfrm>
          <a:prstGeom prst="rect">
            <a:avLst/>
          </a:prstGeom>
          <a:noFill/>
          <a:ln w="9525">
            <a:noFill/>
            <a:miter lim="800000"/>
            <a:headEnd/>
            <a:tailEnd/>
          </a:ln>
        </p:spPr>
      </p:pic>
      <p:pic>
        <p:nvPicPr>
          <p:cNvPr id="32" name="Picture 31"/>
          <p:cNvPicPr>
            <a:picLocks noChangeAspect="1"/>
          </p:cNvPicPr>
          <p:nvPr/>
        </p:nvPicPr>
        <p:blipFill>
          <a:blip r:embed="rId20"/>
          <a:stretch>
            <a:fillRect/>
          </a:stretch>
        </p:blipFill>
        <p:spPr>
          <a:xfrm>
            <a:off x="6019801" y="3528436"/>
            <a:ext cx="834274" cy="1055877"/>
          </a:xfrm>
          <a:prstGeom prst="rect">
            <a:avLst/>
          </a:prstGeom>
        </p:spPr>
      </p:pic>
      <p:pic>
        <p:nvPicPr>
          <p:cNvPr id="33" name="Picture 32" descr="http://www.unibe.edu.do/images/UnibeColor.jpg"/>
          <p:cNvPicPr/>
          <p:nvPr/>
        </p:nvPicPr>
        <p:blipFill>
          <a:blip r:embed="rId21" cstate="print"/>
          <a:srcRect/>
          <a:stretch>
            <a:fillRect/>
          </a:stretch>
        </p:blipFill>
        <p:spPr bwMode="auto">
          <a:xfrm>
            <a:off x="700386" y="5247175"/>
            <a:ext cx="1008529" cy="904875"/>
          </a:xfrm>
          <a:prstGeom prst="rect">
            <a:avLst/>
          </a:prstGeom>
          <a:noFill/>
        </p:spPr>
      </p:pic>
      <p:pic>
        <p:nvPicPr>
          <p:cNvPr id="4" name="Picture 3"/>
          <p:cNvPicPr>
            <a:picLocks noChangeAspect="1"/>
          </p:cNvPicPr>
          <p:nvPr/>
        </p:nvPicPr>
        <p:blipFill>
          <a:blip r:embed="rId22"/>
          <a:stretch>
            <a:fillRect/>
          </a:stretch>
        </p:blipFill>
        <p:spPr>
          <a:xfrm>
            <a:off x="3561582" y="4584313"/>
            <a:ext cx="2029513" cy="620421"/>
          </a:xfrm>
          <a:prstGeom prst="rect">
            <a:avLst/>
          </a:prstGeom>
        </p:spPr>
      </p:pic>
    </p:spTree>
    <p:extLst>
      <p:ext uri="{BB962C8B-B14F-4D97-AF65-F5344CB8AC3E}">
        <p14:creationId xmlns:p14="http://schemas.microsoft.com/office/powerpoint/2010/main" val="255526041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a:off x="255851" y="944098"/>
            <a:ext cx="1428673" cy="422805"/>
          </a:xfrm>
          <a:prstGeom prst="round2Same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50000"/>
                  </a:schemeClr>
                </a:solidFill>
                <a:latin typeface="Gill Sans"/>
                <a:cs typeface="Gill Sans"/>
              </a:rPr>
              <a:t>Invenio</a:t>
            </a:r>
            <a:endParaRPr lang="en-US" b="1" dirty="0">
              <a:solidFill>
                <a:schemeClr val="bg1">
                  <a:lumMod val="50000"/>
                </a:schemeClr>
              </a:solidFill>
              <a:latin typeface="Gill Sans"/>
              <a:cs typeface="Gill Sans"/>
            </a:endParaRPr>
          </a:p>
        </p:txBody>
      </p:sp>
      <p:sp>
        <p:nvSpPr>
          <p:cNvPr id="7" name="Round Same Side Corner Rectangle 6"/>
          <p:cNvSpPr/>
          <p:nvPr/>
        </p:nvSpPr>
        <p:spPr>
          <a:xfrm>
            <a:off x="1693974"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rgbClr val="7F7F7F"/>
                </a:solidFill>
                <a:latin typeface="Gill Sans"/>
                <a:cs typeface="Gill Sans"/>
              </a:rPr>
              <a:t>Diferencia</a:t>
            </a:r>
            <a:endParaRPr lang="en-US" sz="1600" b="1" dirty="0">
              <a:solidFill>
                <a:schemeClr val="bg1">
                  <a:lumMod val="50000"/>
                </a:schemeClr>
              </a:solidFill>
              <a:latin typeface="Gill Sans"/>
              <a:cs typeface="Gill Sans"/>
            </a:endParaRPr>
          </a:p>
        </p:txBody>
      </p:sp>
      <p:sp>
        <p:nvSpPr>
          <p:cNvPr id="8" name="Round Same Side Corner Rectangle 7"/>
          <p:cNvSpPr/>
          <p:nvPr/>
        </p:nvSpPr>
        <p:spPr>
          <a:xfrm>
            <a:off x="3137588" y="952627"/>
            <a:ext cx="1428673"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err="1">
                <a:solidFill>
                  <a:schemeClr val="bg1">
                    <a:lumMod val="50000"/>
                  </a:schemeClr>
                </a:solidFill>
                <a:latin typeface="Gill Sans"/>
                <a:cs typeface="Gill Sans"/>
              </a:rPr>
              <a:t>Soluciones</a:t>
            </a:r>
            <a:endParaRPr lang="en-US" sz="1600" b="1" dirty="0">
              <a:solidFill>
                <a:schemeClr val="bg1">
                  <a:lumMod val="50000"/>
                </a:schemeClr>
              </a:solidFill>
              <a:latin typeface="Gill Sans"/>
              <a:cs typeface="Gill Sans"/>
            </a:endParaRPr>
          </a:p>
        </p:txBody>
      </p:sp>
      <p:sp>
        <p:nvSpPr>
          <p:cNvPr id="13" name="Rectangle 12"/>
          <p:cNvSpPr/>
          <p:nvPr/>
        </p:nvSpPr>
        <p:spPr>
          <a:xfrm>
            <a:off x="255851" y="1375432"/>
            <a:ext cx="8596878" cy="5328208"/>
          </a:xfrm>
          <a:prstGeom prst="rect">
            <a:avLst/>
          </a:prstGeom>
          <a:solidFill>
            <a:schemeClr val="bg1"/>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nvGrpSpPr>
          <p:cNvPr id="3" name="Group 2"/>
          <p:cNvGrpSpPr/>
          <p:nvPr/>
        </p:nvGrpSpPr>
        <p:grpSpPr>
          <a:xfrm>
            <a:off x="29294" y="116756"/>
            <a:ext cx="6399411" cy="1205872"/>
            <a:chOff x="29294" y="116756"/>
            <a:chExt cx="6399411" cy="1205872"/>
          </a:xfrm>
        </p:grpSpPr>
        <p:sp>
          <p:nvSpPr>
            <p:cNvPr id="12" name="Subtitle 2"/>
            <p:cNvSpPr txBox="1">
              <a:spLocks/>
            </p:cNvSpPr>
            <p:nvPr/>
          </p:nvSpPr>
          <p:spPr>
            <a:xfrm>
              <a:off x="1519383" y="615045"/>
              <a:ext cx="4909322" cy="7075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err="1">
                  <a:solidFill>
                    <a:schemeClr val="tx1">
                      <a:lumMod val="85000"/>
                    </a:schemeClr>
                  </a:solidFill>
                  <a:latin typeface="Gill Sans"/>
                  <a:cs typeface="Gill Sans"/>
                </a:rPr>
                <a:t>Consultoría</a:t>
              </a:r>
              <a:r>
                <a:rPr lang="en-US" sz="1200" b="1" dirty="0">
                  <a:solidFill>
                    <a:schemeClr val="tx1">
                      <a:lumMod val="85000"/>
                    </a:schemeClr>
                  </a:solidFill>
                  <a:latin typeface="Gill Sans"/>
                  <a:cs typeface="Gill Sans"/>
                </a:rPr>
                <a:t> y </a:t>
              </a:r>
              <a:r>
                <a:rPr lang="en-US" sz="1200" b="1" dirty="0" err="1">
                  <a:solidFill>
                    <a:schemeClr val="tx1">
                      <a:lumMod val="85000"/>
                    </a:schemeClr>
                  </a:solidFill>
                  <a:latin typeface="Gill Sans"/>
                  <a:cs typeface="Gill Sans"/>
                </a:rPr>
                <a:t>Desarrollo</a:t>
              </a:r>
              <a:r>
                <a:rPr lang="en-US" sz="1200" b="1" dirty="0">
                  <a:solidFill>
                    <a:schemeClr val="tx1">
                      <a:lumMod val="85000"/>
                    </a:schemeClr>
                  </a:solidFill>
                  <a:latin typeface="Gill Sans"/>
                  <a:cs typeface="Gill Sans"/>
                </a:rPr>
                <a:t> de </a:t>
              </a:r>
              <a:r>
                <a:rPr lang="en-US" sz="1200" b="1" dirty="0" err="1">
                  <a:solidFill>
                    <a:schemeClr val="tx1">
                      <a:lumMod val="85000"/>
                    </a:schemeClr>
                  </a:solidFill>
                  <a:latin typeface="Gill Sans"/>
                  <a:cs typeface="Gill Sans"/>
                </a:rPr>
                <a:t>Liderazgo</a:t>
              </a:r>
              <a:endParaRPr lang="en-US" sz="1200" b="1" dirty="0">
                <a:solidFill>
                  <a:schemeClr val="tx1">
                    <a:lumMod val="85000"/>
                  </a:schemeClr>
                </a:solidFill>
                <a:latin typeface="Gill Sans"/>
                <a:cs typeface="Gill Sans"/>
              </a:endParaRPr>
            </a:p>
          </p:txBody>
        </p:sp>
        <p:grpSp>
          <p:nvGrpSpPr>
            <p:cNvPr id="14" name="Group 13"/>
            <p:cNvGrpSpPr/>
            <p:nvPr/>
          </p:nvGrpSpPr>
          <p:grpSpPr>
            <a:xfrm>
              <a:off x="29294" y="116756"/>
              <a:ext cx="2644769" cy="570993"/>
              <a:chOff x="-4290444" y="2099300"/>
              <a:chExt cx="16529824" cy="3612030"/>
            </a:xfrm>
          </p:grpSpPr>
          <p:pic>
            <p:nvPicPr>
              <p:cNvPr id="15" name="Picture 14" descr="invenio.bmp"/>
              <p:cNvPicPr>
                <a:picLocks noChangeAspect="1"/>
              </p:cNvPicPr>
              <p:nvPr/>
            </p:nvPicPr>
            <p:blipFill rotWithShape="1">
              <a:blip r:embed="rId2">
                <a:extLst>
                  <a:ext uri="{BEBA8EAE-BF5A-486C-A8C5-ECC9F3942E4B}">
                    <a14:imgProps xmlns:a14="http://schemas.microsoft.com/office/drawing/2010/main">
                      <a14:imgLayer r:embed="rId3">
                        <a14:imgEffect>
                          <a14:backgroundRemoval t="781" b="30469" l="10000" r="99063">
                            <a14:foregroundMark x1="98438" y1="5859" x2="99063" y2="5078"/>
                            <a14:foregroundMark x1="12031" y1="19141" x2="12031" y2="19141"/>
                            <a14:foregroundMark x1="20625" y1="21875" x2="20625" y2="21875"/>
                            <a14:foregroundMark x1="36406" y1="23438" x2="36406" y2="23438"/>
                            <a14:foregroundMark x1="60781" y1="26758" x2="60781" y2="26758"/>
                            <a14:foregroundMark x1="69688" y1="25781" x2="69688" y2="25781"/>
                            <a14:foregroundMark x1="68594" y1="11328" x2="68594" y2="11328"/>
                            <a14:foregroundMark x1="61875" y1="10547" x2="61875" y2="10547"/>
                            <a14:foregroundMark x1="74688" y1="23633" x2="74688" y2="23633"/>
                            <a14:foregroundMark x1="82344" y1="25586" x2="82344" y2="25586"/>
                          </a14:backgroundRemoval>
                        </a14:imgEffect>
                      </a14:imgLayer>
                    </a14:imgProps>
                  </a:ext>
                  <a:ext uri="{28A0092B-C50C-407E-A947-70E740481C1C}">
                    <a14:useLocalDpi xmlns:a14="http://schemas.microsoft.com/office/drawing/2010/main" val="0"/>
                  </a:ext>
                </a:extLst>
              </a:blip>
              <a:srcRect t="6057" b="66629"/>
              <a:stretch/>
            </p:blipFill>
            <p:spPr>
              <a:xfrm>
                <a:off x="-4290444" y="2099300"/>
                <a:ext cx="16529824" cy="3612030"/>
              </a:xfrm>
              <a:prstGeom prst="rect">
                <a:avLst/>
              </a:prstGeom>
            </p:spPr>
          </p:pic>
          <p:sp>
            <p:nvSpPr>
              <p:cNvPr id="16" name="Isosceles Triangle 15"/>
              <p:cNvSpPr/>
              <p:nvPr/>
            </p:nvSpPr>
            <p:spPr>
              <a:xfrm rot="10800000">
                <a:off x="1534668" y="4057465"/>
                <a:ext cx="317494" cy="458670"/>
              </a:xfrm>
              <a:prstGeom prs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a:cs typeface="Candara"/>
                </a:endParaRPr>
              </a:p>
            </p:txBody>
          </p:sp>
        </p:grpSp>
      </p:grpSp>
      <p:sp>
        <p:nvSpPr>
          <p:cNvPr id="9" name="Round Same Side Corner Rectangle 8"/>
          <p:cNvSpPr/>
          <p:nvPr/>
        </p:nvSpPr>
        <p:spPr>
          <a:xfrm>
            <a:off x="4576339" y="952627"/>
            <a:ext cx="1668222" cy="422805"/>
          </a:xfrm>
          <a:prstGeom prst="round2SameRect">
            <a:avLst/>
          </a:prstGeom>
          <a:solidFill>
            <a:srgbClr val="FFFFFF"/>
          </a:solidFill>
          <a:ln w="19050" cmpd="sng">
            <a:solidFill>
              <a:schemeClr val="accent1"/>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accent3"/>
                </a:solidFill>
                <a:latin typeface="Gill Sans"/>
                <a:cs typeface="Gill Sans"/>
              </a:rPr>
              <a:t>Contacto</a:t>
            </a:r>
            <a:endParaRPr lang="en-US" sz="1600" b="1" dirty="0">
              <a:solidFill>
                <a:schemeClr val="accent3"/>
              </a:solidFill>
              <a:latin typeface="Gill Sans"/>
              <a:cs typeface="Gill Sans"/>
            </a:endParaRPr>
          </a:p>
        </p:txBody>
      </p:sp>
      <p:sp>
        <p:nvSpPr>
          <p:cNvPr id="18" name="TextBox 17"/>
          <p:cNvSpPr txBox="1"/>
          <p:nvPr/>
        </p:nvSpPr>
        <p:spPr>
          <a:xfrm>
            <a:off x="1059616" y="2048941"/>
            <a:ext cx="6992471" cy="4462760"/>
          </a:xfrm>
          <a:prstGeom prst="rect">
            <a:avLst/>
          </a:prstGeom>
          <a:noFill/>
        </p:spPr>
        <p:txBody>
          <a:bodyPr wrap="square" rtlCol="0">
            <a:spAutoFit/>
          </a:bodyPr>
          <a:lstStyle/>
          <a:p>
            <a:pPr algn="ctr"/>
            <a:r>
              <a:rPr lang="es-DO" sz="1600" dirty="0">
                <a:latin typeface="Gill Sans"/>
                <a:cs typeface="Gill Sans"/>
              </a:rPr>
              <a:t>Maril Núñez</a:t>
            </a:r>
          </a:p>
          <a:p>
            <a:pPr algn="ctr"/>
            <a:r>
              <a:rPr lang="es-DO" sz="1600" dirty="0">
                <a:latin typeface="Gill Sans"/>
                <a:cs typeface="Gill Sans"/>
              </a:rPr>
              <a:t>809 350 2222</a:t>
            </a:r>
          </a:p>
          <a:p>
            <a:pPr algn="ctr"/>
            <a:r>
              <a:rPr lang="es-DO" sz="1600" dirty="0">
                <a:latin typeface="Gill Sans"/>
                <a:cs typeface="Gill Sans"/>
              </a:rPr>
              <a:t>809 565 0419</a:t>
            </a:r>
            <a:r>
              <a:rPr lang="es-DO" sz="1600" dirty="0">
                <a:solidFill>
                  <a:schemeClr val="tx1">
                    <a:lumMod val="65000"/>
                    <a:lumOff val="35000"/>
                  </a:schemeClr>
                </a:solidFill>
                <a:latin typeface="Gill Sans"/>
                <a:cs typeface="Gill Sans"/>
              </a:rPr>
              <a:t> </a:t>
            </a:r>
          </a:p>
          <a:p>
            <a:pPr algn="ctr"/>
            <a:r>
              <a:rPr lang="es-DO" sz="1600" dirty="0">
                <a:solidFill>
                  <a:srgbClr val="3366CC"/>
                </a:solidFill>
                <a:latin typeface="Gill Sans"/>
                <a:cs typeface="Gill Sans"/>
                <a:hlinkClick r:id="rId4"/>
              </a:rPr>
              <a:t>maril.nunez</a:t>
            </a:r>
            <a:r>
              <a:rPr lang="en-US" sz="1600" dirty="0">
                <a:solidFill>
                  <a:srgbClr val="3366CC"/>
                </a:solidFill>
                <a:latin typeface="Gill Sans"/>
                <a:cs typeface="Gill Sans"/>
                <a:hlinkClick r:id="rId4"/>
              </a:rPr>
              <a:t>@</a:t>
            </a:r>
            <a:r>
              <a:rPr lang="en-US" sz="1600" dirty="0" smtClean="0">
                <a:solidFill>
                  <a:srgbClr val="3366CC"/>
                </a:solidFill>
                <a:latin typeface="Gill Sans"/>
                <a:cs typeface="Gill Sans"/>
                <a:hlinkClick r:id="rId4"/>
              </a:rPr>
              <a:t>invenio.com.do</a:t>
            </a:r>
            <a:endParaRPr lang="en-US" sz="1600" dirty="0" smtClean="0">
              <a:solidFill>
                <a:srgbClr val="3366CC"/>
              </a:solidFill>
              <a:latin typeface="Gill Sans"/>
              <a:cs typeface="Gill Sans"/>
            </a:endParaRPr>
          </a:p>
          <a:p>
            <a:pPr algn="ctr"/>
            <a:r>
              <a:rPr lang="en-US" sz="1600" dirty="0" smtClean="0">
                <a:latin typeface="Gill Sans"/>
                <a:cs typeface="Gill Sans"/>
              </a:rPr>
              <a:t>Skype: </a:t>
            </a:r>
            <a:r>
              <a:rPr lang="en-US" sz="1600" dirty="0" err="1" smtClean="0">
                <a:latin typeface="Gill Sans"/>
                <a:cs typeface="Gill Sans"/>
              </a:rPr>
              <a:t>marilnunez</a:t>
            </a:r>
            <a:endParaRPr lang="en-US" sz="1600" dirty="0" smtClean="0">
              <a:latin typeface="Gill Sans"/>
              <a:cs typeface="Gill Sans"/>
            </a:endParaRPr>
          </a:p>
          <a:p>
            <a:pPr algn="ctr"/>
            <a:r>
              <a:rPr lang="en-US" sz="1600" dirty="0" smtClean="0">
                <a:latin typeface="Gill Sans"/>
                <a:cs typeface="Gill Sans"/>
              </a:rPr>
              <a:t>Twitter: </a:t>
            </a:r>
            <a:r>
              <a:rPr lang="en-US" sz="1600" dirty="0" err="1" smtClean="0">
                <a:latin typeface="Gill Sans"/>
                <a:cs typeface="Gill Sans"/>
              </a:rPr>
              <a:t>marilnunez</a:t>
            </a:r>
            <a:endParaRPr lang="en-US" sz="1600" dirty="0" smtClean="0">
              <a:latin typeface="Gill Sans"/>
              <a:cs typeface="Gill Sans"/>
            </a:endParaRPr>
          </a:p>
          <a:p>
            <a:pPr algn="ctr"/>
            <a:r>
              <a:rPr lang="en-US" sz="1600" dirty="0" smtClean="0">
                <a:latin typeface="Gill Sans"/>
                <a:cs typeface="Gill Sans"/>
              </a:rPr>
              <a:t>LinkedIn:</a:t>
            </a:r>
          </a:p>
          <a:p>
            <a:pPr algn="ctr"/>
            <a:r>
              <a:rPr lang="en-US" sz="1600" dirty="0" smtClean="0">
                <a:latin typeface="Gill Sans"/>
                <a:cs typeface="Gill Sans"/>
                <a:hlinkClick r:id="rId5"/>
              </a:rPr>
              <a:t>http</a:t>
            </a:r>
            <a:r>
              <a:rPr lang="en-US" sz="1600" dirty="0">
                <a:latin typeface="Gill Sans"/>
                <a:cs typeface="Gill Sans"/>
                <a:hlinkClick r:id="rId5"/>
              </a:rPr>
              <a:t>://www.linkedin.com/pub/maril-nu%C3%B1ez/14/138/</a:t>
            </a:r>
            <a:r>
              <a:rPr lang="en-US" sz="1600" dirty="0" smtClean="0">
                <a:latin typeface="Gill Sans"/>
                <a:cs typeface="Gill Sans"/>
                <a:hlinkClick r:id="rId5"/>
              </a:rPr>
              <a:t>66</a:t>
            </a:r>
            <a:endParaRPr lang="en-US" sz="1600" dirty="0" smtClean="0">
              <a:latin typeface="Gill Sans"/>
              <a:cs typeface="Gill Sans"/>
            </a:endParaRPr>
          </a:p>
          <a:p>
            <a:pPr algn="ctr"/>
            <a:r>
              <a:rPr lang="en-US" sz="1600" dirty="0" smtClean="0">
                <a:latin typeface="Gill Sans"/>
                <a:cs typeface="Gill Sans"/>
              </a:rPr>
              <a:t>Blog:</a:t>
            </a:r>
          </a:p>
          <a:p>
            <a:pPr algn="ctr"/>
            <a:r>
              <a:rPr lang="en-US" sz="1600" dirty="0" smtClean="0">
                <a:latin typeface="Gill Sans"/>
                <a:cs typeface="Gill Sans"/>
                <a:hlinkClick r:id="rId6"/>
              </a:rPr>
              <a:t>http</a:t>
            </a:r>
            <a:r>
              <a:rPr lang="en-US" sz="1600" dirty="0">
                <a:latin typeface="Gill Sans"/>
                <a:cs typeface="Gill Sans"/>
                <a:hlinkClick r:id="rId6"/>
              </a:rPr>
              <a:t>://marilnunez.wordpress.com</a:t>
            </a:r>
            <a:r>
              <a:rPr lang="en-US" sz="1600" dirty="0" smtClean="0">
                <a:latin typeface="Gill Sans"/>
                <a:cs typeface="Gill Sans"/>
                <a:hlinkClick r:id="rId6"/>
              </a:rPr>
              <a:t>/</a:t>
            </a:r>
            <a:endParaRPr lang="en-US" sz="1600" dirty="0" smtClean="0">
              <a:latin typeface="Gill Sans"/>
              <a:cs typeface="Gill Sans"/>
            </a:endParaRPr>
          </a:p>
          <a:p>
            <a:pPr algn="ctr"/>
            <a:endParaRPr lang="en-US" sz="1600" dirty="0" smtClean="0">
              <a:latin typeface="Gill Sans"/>
              <a:cs typeface="Gill Sans"/>
            </a:endParaRPr>
          </a:p>
          <a:p>
            <a:pPr algn="ctr"/>
            <a:endParaRPr lang="en-US" sz="1600" dirty="0">
              <a:latin typeface="Gill Sans"/>
              <a:cs typeface="Gill Sans"/>
            </a:endParaRPr>
          </a:p>
          <a:p>
            <a:pPr algn="ctr"/>
            <a:endParaRPr lang="es-DO" sz="1600" dirty="0">
              <a:solidFill>
                <a:schemeClr val="tx1">
                  <a:lumMod val="65000"/>
                  <a:lumOff val="35000"/>
                </a:schemeClr>
              </a:solidFill>
              <a:latin typeface="Gill Sans"/>
              <a:cs typeface="Gill Sans"/>
            </a:endParaRPr>
          </a:p>
          <a:p>
            <a:pPr algn="ctr"/>
            <a:r>
              <a:rPr lang="es-DO" sz="1600" dirty="0" smtClean="0">
                <a:solidFill>
                  <a:srgbClr val="000000"/>
                </a:solidFill>
                <a:latin typeface="Gill Sans"/>
                <a:cs typeface="Gill Sans"/>
              </a:rPr>
              <a:t>Invenio </a:t>
            </a:r>
            <a:r>
              <a:rPr lang="es-DO" sz="1600" dirty="0">
                <a:solidFill>
                  <a:srgbClr val="000000"/>
                </a:solidFill>
                <a:latin typeface="Gill Sans"/>
                <a:cs typeface="Gill Sans"/>
              </a:rPr>
              <a:t>SRL</a:t>
            </a:r>
          </a:p>
          <a:p>
            <a:pPr algn="ctr"/>
            <a:r>
              <a:rPr lang="es-DO" sz="1600" dirty="0">
                <a:solidFill>
                  <a:srgbClr val="000000"/>
                </a:solidFill>
                <a:latin typeface="Gill Sans"/>
                <a:cs typeface="Gill Sans"/>
              </a:rPr>
              <a:t>RNC 130303304</a:t>
            </a:r>
          </a:p>
          <a:p>
            <a:pPr algn="ctr"/>
            <a:r>
              <a:rPr lang="es-DO" sz="1600" dirty="0">
                <a:solidFill>
                  <a:srgbClr val="000000"/>
                </a:solidFill>
                <a:latin typeface="Gill Sans"/>
                <a:cs typeface="Gill Sans"/>
              </a:rPr>
              <a:t>Santo Domingo, República Dominicana</a:t>
            </a:r>
          </a:p>
          <a:p>
            <a:pPr algn="ctr"/>
            <a:r>
              <a:rPr lang="es-DO" sz="1400" dirty="0" smtClean="0">
                <a:solidFill>
                  <a:srgbClr val="000000"/>
                </a:solidFill>
                <a:latin typeface="Gill Sans"/>
                <a:cs typeface="Gill Sans"/>
              </a:rPr>
              <a:t>Octubre 2012</a:t>
            </a:r>
            <a:endParaRPr lang="es-DO" sz="1400" dirty="0">
              <a:solidFill>
                <a:srgbClr val="000000"/>
              </a:solidFill>
              <a:latin typeface="Gill Sans"/>
              <a:cs typeface="Gill Sans"/>
            </a:endParaRPr>
          </a:p>
          <a:p>
            <a:endParaRPr lang="es-DO" sz="1400" i="1" dirty="0">
              <a:solidFill>
                <a:schemeClr val="tx1">
                  <a:lumMod val="65000"/>
                  <a:lumOff val="35000"/>
                </a:schemeClr>
              </a:solidFill>
              <a:latin typeface="Gill Sans"/>
              <a:cs typeface="Gill Sans"/>
            </a:endParaRPr>
          </a:p>
        </p:txBody>
      </p:sp>
    </p:spTree>
    <p:extLst>
      <p:ext uri="{BB962C8B-B14F-4D97-AF65-F5344CB8AC3E}">
        <p14:creationId xmlns:p14="http://schemas.microsoft.com/office/powerpoint/2010/main" val="255073887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16438</TotalTime>
  <Words>1866</Words>
  <Application>Microsoft Macintosh PowerPoint</Application>
  <PresentationFormat>On-screen Show (4:3)</PresentationFormat>
  <Paragraphs>241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Invenio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Maril Nunez</dc:creator>
  <cp:lastModifiedBy>Maril Nunez</cp:lastModifiedBy>
  <cp:revision>199</cp:revision>
  <dcterms:created xsi:type="dcterms:W3CDTF">2011-01-09T23:05:07Z</dcterms:created>
  <dcterms:modified xsi:type="dcterms:W3CDTF">2013-03-15T18:08:51Z</dcterms:modified>
</cp:coreProperties>
</file>